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2016.11.07.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ondat2.notebook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hyperlink" Target="Mondatfajt&#225;k%203.o..wwf" TargetMode="Externa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u/url?sa=i&amp;rct=j&amp;q=&amp;esrc=s&amp;source=images&amp;cd=&amp;cad=rja&amp;uact=8&amp;ved=0CAcQjRxqFQoTCMew6fTbjMgCFYPsFAodgnsIEQ&amp;url=http://hu.stockfresh.com/image/2832132/green-snake-cartoon-with-blank-sign&amp;bvm=bv.103388427,d.d24&amp;psig=AFQjCNF2gQSXnbfyxlMR9gVxk05HR0GZMQ&amp;ust=1443082497935248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hyperlink" Target="Mondatok1.wwf" TargetMode="Externa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u/url?sa=i&amp;rct=j&amp;q=&amp;esrc=s&amp;source=images&amp;cd=&amp;cad=rja&amp;uact=8&amp;ved=0CAcQjRxqFQoTCJiEzcfejMgCFcS5FAodCisKDw&amp;url=http://israblog.nana10.co.il/blogread.asp?blog=454350&amp;blogcode=11002618&amp;psig=AFQjCNHrxBx9hS6kF9yLyGJw6hNW_Jipcw&amp;ust=1443083353639993" TargetMode="External"/><Relationship Id="rId2" Type="http://schemas.openxmlformats.org/officeDocument/2006/relationships/hyperlink" Target="mondatok%20m&#225;solata.notebook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hyperlink" Target="Quiz2.wwf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hyperlink" Target="http://www.google.hu/url?sa=i&amp;rct=j&amp;q=&amp;esrc=s&amp;source=images&amp;cd=&amp;cad=rja&amp;uact=8&amp;ved=0CAcQjRxqFQoTCJiEzcfejMgCFcS5FAodCisKDw&amp;url=http://israblog.nana10.co.il/blogread.asp?blog=454350&amp;blogcode=11002618&amp;psig=AFQjCNHrxBx9hS6kF9yLyGJw6hNW_Jipcw&amp;ust=1443083353639993" TargetMode="Externa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Mondatf1..notebook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hyperlink" Target="http://www.google.hu/url?sa=i&amp;rct=j&amp;q=&amp;esrc=s&amp;source=images&amp;cd=&amp;cad=rja&amp;uact=8&amp;ved=0CAcQjRxqFQoTCJiEzcfejMgCFcS5FAodCisKDw&amp;url=http://israblog.nana10.co.il/blogread.asp?blog=454350&amp;blogcode=11002618&amp;psig=AFQjCNHrxBx9hS6kF9yLyGJw6hNW_Jipcw&amp;ust=144308335363999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9512" y="1340768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lang="hu-HU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                 </a:t>
            </a:r>
          </a:p>
          <a:p>
            <a:r>
              <a:rPr lang="hu-HU" sz="4000" dirty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lang="hu-HU" sz="4000" dirty="0" smtClean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                   </a:t>
            </a:r>
            <a:r>
              <a:rPr lang="hu-HU" sz="4000" dirty="0" err="1" smtClean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nyelvtanÓrA</a:t>
            </a:r>
            <a:endParaRPr lang="hu-HU" sz="4000" dirty="0" smtClean="0">
              <a:solidFill>
                <a:schemeClr val="bg2">
                  <a:lumMod val="25000"/>
                </a:schemeClr>
              </a:solidFill>
              <a:latin typeface="Algerian" panose="04020705040A02060702" pitchFamily="82" charset="0"/>
            </a:endParaRPr>
          </a:p>
          <a:p>
            <a:r>
              <a:rPr lang="hu-HU" sz="4000" dirty="0" smtClean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                      </a:t>
            </a:r>
            <a:r>
              <a:rPr lang="hu-HU" sz="4000" dirty="0" smtClean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4.b </a:t>
            </a:r>
            <a:r>
              <a:rPr lang="hu-HU" sz="4000" dirty="0" smtClean="0">
                <a:solidFill>
                  <a:schemeClr val="bg2">
                    <a:lumMod val="25000"/>
                  </a:schemeClr>
                </a:solidFill>
                <a:latin typeface="Algerian" panose="04020705040A02060702" pitchFamily="82" charset="0"/>
              </a:rPr>
              <a:t>osztály</a:t>
            </a:r>
            <a:endParaRPr lang="hu-HU" sz="4000" dirty="0">
              <a:solidFill>
                <a:schemeClr val="bg2">
                  <a:lumMod val="25000"/>
                </a:schemeClr>
              </a:solidFill>
              <a:latin typeface="Algerian" panose="04020705040A02060702" pitchFamily="82" charset="0"/>
            </a:endParaRPr>
          </a:p>
          <a:p>
            <a:pPr algn="ctr"/>
            <a:endParaRPr lang="hu-HU" sz="4000" dirty="0">
              <a:solidFill>
                <a:schemeClr val="accent2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pic>
        <p:nvPicPr>
          <p:cNvPr id="3074" name="Picture 2" descr="C:\Users\Tanár\Desktop\Portfolió\Óratervezet\Mondatfajták\imagesVZBXFT7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517" y="3657966"/>
            <a:ext cx="1964981" cy="196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Tanár\Desktop\Portfolió\Óratervezet\Mondatfajták\patkó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07" y="5775691"/>
            <a:ext cx="1122852" cy="107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anár\Pictures\Microsoft Médiatár\j043820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5815" y="0"/>
            <a:ext cx="1639834" cy="193071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067" y="4600316"/>
            <a:ext cx="3155859" cy="224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6237160" y="4260399"/>
            <a:ext cx="264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 err="1" smtClean="0">
                <a:solidFill>
                  <a:schemeClr val="bg2">
                    <a:lumMod val="25000"/>
                  </a:schemeClr>
                </a:solidFill>
              </a:rPr>
              <a:t>Mássalhangz..notebook</a:t>
            </a:r>
            <a:endParaRPr lang="hu-HU" u="sng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0" y="5438281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chemeClr val="bg2"/>
                </a:solidFill>
                <a:hlinkClick r:id="rId6" action="ppaction://hlinkfile"/>
              </a:rPr>
              <a:t>Mondat2.notebook</a:t>
            </a:r>
            <a:endParaRPr lang="hu-HU" dirty="0">
              <a:solidFill>
                <a:schemeClr val="bg2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131899" y="6474884"/>
            <a:ext cx="273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hu-H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Baloghné Futó Zsuzsanna  </a:t>
            </a:r>
            <a:endParaRPr lang="hu-H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90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74626" y="1268760"/>
            <a:ext cx="855554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latin typeface="Arial Black" panose="020B0A04020102020204" pitchFamily="34" charset="0"/>
              </a:rPr>
              <a:t>- A mama küldött, tessék megjavítani</a:t>
            </a:r>
          </a:p>
          <a:p>
            <a:r>
              <a:rPr lang="hu-HU" sz="3200" dirty="0">
                <a:latin typeface="Arial Black" panose="020B0A04020102020204" pitchFamily="34" charset="0"/>
              </a:rPr>
              <a:t> </a:t>
            </a:r>
            <a:r>
              <a:rPr lang="hu-HU" sz="3200" dirty="0" smtClean="0">
                <a:latin typeface="Arial Black" panose="020B0A04020102020204" pitchFamily="34" charset="0"/>
              </a:rPr>
              <a:t> a cipőmet! </a:t>
            </a:r>
          </a:p>
          <a:p>
            <a:r>
              <a:rPr lang="hu-HU" sz="3200" dirty="0" smtClean="0">
                <a:latin typeface="Arial Black" panose="020B0A04020102020204" pitchFamily="34" charset="0"/>
              </a:rPr>
              <a:t>- Hol a cipő?</a:t>
            </a:r>
          </a:p>
          <a:p>
            <a:r>
              <a:rPr lang="hu-HU" sz="3200" dirty="0" smtClean="0">
                <a:latin typeface="Arial Black" panose="020B0A04020102020204" pitchFamily="34" charset="0"/>
              </a:rPr>
              <a:t>- A lábamon.</a:t>
            </a:r>
          </a:p>
          <a:p>
            <a:r>
              <a:rPr lang="hu-HU" sz="3200" dirty="0" smtClean="0">
                <a:latin typeface="Arial Black" panose="020B0A04020102020204" pitchFamily="34" charset="0"/>
              </a:rPr>
              <a:t>- Talán a lábadhoz varrjam a foltot?</a:t>
            </a:r>
          </a:p>
          <a:p>
            <a:r>
              <a:rPr lang="hu-HU" sz="3200" dirty="0" smtClean="0">
                <a:latin typeface="Arial Black" panose="020B0A04020102020204" pitchFamily="34" charset="0"/>
              </a:rPr>
              <a:t>- Ezen a cipőn nem lehet segíteni.</a:t>
            </a:r>
            <a:endParaRPr lang="hu-HU" sz="3200" dirty="0">
              <a:latin typeface="Arial Black" panose="020B0A040201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121551" y="1878173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 smtClean="0">
                <a:solidFill>
                  <a:srgbClr val="FF0000"/>
                </a:solidFill>
              </a:rPr>
              <a:t>fsz.m</a:t>
            </a:r>
            <a:r>
              <a:rPr lang="hu-HU" b="1" dirty="0" smtClean="0">
                <a:solidFill>
                  <a:srgbClr val="FF0000"/>
                </a:solidFill>
              </a:rPr>
              <a:t>.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228953" y="2291850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>
                <a:solidFill>
                  <a:srgbClr val="FF0000"/>
                </a:solidFill>
              </a:rPr>
              <a:t>k</a:t>
            </a:r>
            <a:r>
              <a:rPr lang="hu-HU" b="1" dirty="0" err="1" smtClean="0">
                <a:solidFill>
                  <a:srgbClr val="FF0000"/>
                </a:solidFill>
              </a:rPr>
              <a:t>r.m</a:t>
            </a:r>
            <a:r>
              <a:rPr lang="hu-HU" b="1" dirty="0" smtClean="0">
                <a:solidFill>
                  <a:srgbClr val="FF0000"/>
                </a:solidFill>
              </a:rPr>
              <a:t>.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216129" y="2792254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>
                <a:solidFill>
                  <a:srgbClr val="FF0000"/>
                </a:solidFill>
              </a:rPr>
              <a:t>k</a:t>
            </a:r>
            <a:r>
              <a:rPr lang="hu-HU" b="1" dirty="0" err="1" smtClean="0">
                <a:solidFill>
                  <a:srgbClr val="FF0000"/>
                </a:solidFill>
              </a:rPr>
              <a:t>j.m</a:t>
            </a:r>
            <a:r>
              <a:rPr lang="hu-HU" b="1" dirty="0" smtClean="0">
                <a:solidFill>
                  <a:srgbClr val="FF0000"/>
                </a:solidFill>
              </a:rPr>
              <a:t>.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8316416" y="3291911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>
                <a:solidFill>
                  <a:srgbClr val="FF0000"/>
                </a:solidFill>
              </a:rPr>
              <a:t>k</a:t>
            </a:r>
            <a:r>
              <a:rPr lang="hu-HU" b="1" dirty="0" err="1" smtClean="0">
                <a:solidFill>
                  <a:srgbClr val="FF0000"/>
                </a:solidFill>
              </a:rPr>
              <a:t>r.m</a:t>
            </a:r>
            <a:r>
              <a:rPr lang="hu-HU" b="1" dirty="0" smtClean="0">
                <a:solidFill>
                  <a:srgbClr val="FF0000"/>
                </a:solidFill>
              </a:rPr>
              <a:t>.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8065220" y="378904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>
                <a:solidFill>
                  <a:srgbClr val="FF0000"/>
                </a:solidFill>
              </a:rPr>
              <a:t>k</a:t>
            </a:r>
            <a:r>
              <a:rPr lang="hu-HU" b="1" dirty="0" err="1" smtClean="0">
                <a:solidFill>
                  <a:srgbClr val="FF0000"/>
                </a:solidFill>
              </a:rPr>
              <a:t>j.m</a:t>
            </a:r>
            <a:r>
              <a:rPr lang="hu-HU" b="1" dirty="0" smtClean="0">
                <a:solidFill>
                  <a:srgbClr val="FF0000"/>
                </a:solidFill>
              </a:rPr>
              <a:t>.</a:t>
            </a:r>
            <a:endParaRPr lang="hu-H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Tanár\Desktop\Portfolió\Óratervezet\Mondatfajták\cipő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653136"/>
            <a:ext cx="1951037" cy="147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23759"/>
            <a:ext cx="3128393" cy="2534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zövegdoboz 8"/>
          <p:cNvSpPr txBox="1"/>
          <p:nvPr/>
        </p:nvSpPr>
        <p:spPr>
          <a:xfrm>
            <a:off x="3458522" y="5115629"/>
            <a:ext cx="219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 smtClean="0">
                <a:solidFill>
                  <a:schemeClr val="bg2">
                    <a:lumMod val="75000"/>
                  </a:schemeClr>
                </a:solidFill>
              </a:rPr>
              <a:t>Mondatf3.notebook</a:t>
            </a:r>
            <a:endParaRPr lang="hu-HU" u="sng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2195736" y="548680"/>
            <a:ext cx="3310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       </a:t>
            </a:r>
            <a:r>
              <a:rPr lang="hu-HU" sz="2000" b="1" dirty="0" smtClean="0"/>
              <a:t>Milyen mondatfajták?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233426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anár\Desktop\Portfolió\Óratervezet\Mondatfajták\búz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980948" cy="2336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Tanár\Desktop\Portfolió\Óratervezet\Mondatfajták\fürdé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106597"/>
            <a:ext cx="3528392" cy="265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Tanár\Desktop\Portfolió\Óratervezet\Mondatfajták\nyá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259" y="4365104"/>
            <a:ext cx="3328145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5795259" y="692696"/>
            <a:ext cx="1864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 smtClean="0">
                <a:latin typeface="Algerian" panose="04020705040A02060702" pitchFamily="82" charset="0"/>
              </a:rPr>
              <a:t>elmúlt</a:t>
            </a:r>
            <a:endParaRPr lang="hu-HU" sz="3600" dirty="0">
              <a:latin typeface="Algerian" panose="04020705040A02060702" pitchFamily="82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987949" y="5288386"/>
            <a:ext cx="1989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 smtClean="0">
                <a:latin typeface="Algerian" panose="04020705040A02060702" pitchFamily="82" charset="0"/>
              </a:rPr>
              <a:t>A nyár.</a:t>
            </a:r>
            <a:endParaRPr lang="hu-HU" sz="3600" dirty="0">
              <a:latin typeface="Algerian" panose="04020705040A02060702" pitchFamily="82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79512" y="4578443"/>
            <a:ext cx="255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hlinkClick r:id="rId5" action="ppaction://hlinkfile"/>
              </a:rPr>
              <a:t>Mondatfajták 3.o..wwf</a:t>
            </a:r>
            <a:endParaRPr lang="hu-HU" dirty="0"/>
          </a:p>
        </p:txBody>
      </p:sp>
      <p:pic>
        <p:nvPicPr>
          <p:cNvPr id="8" name="Picture 8" descr="Képtalálat a következőre: „kígyó animáció”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279" y="6199905"/>
            <a:ext cx="525823" cy="642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65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anár\Desktop\Portfolió\Óratervezet\Mondatfajták\Fogfájá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330" y="2122320"/>
            <a:ext cx="2306114" cy="306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3253341" y="1277622"/>
            <a:ext cx="2353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Kíváncsi Fáncsi</a:t>
            </a:r>
            <a:endParaRPr lang="hu-HU" sz="24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6516216" y="2996952"/>
            <a:ext cx="2161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Sóvárgó Samu</a:t>
            </a:r>
            <a:endParaRPr lang="hu-HU" sz="24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733879" y="4723648"/>
            <a:ext cx="2820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Közömbös Kázmér</a:t>
            </a:r>
            <a:endParaRPr lang="hu-HU" sz="24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611560" y="5107312"/>
            <a:ext cx="2803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Lelkendező Lenke</a:t>
            </a:r>
            <a:endParaRPr lang="hu-HU" sz="2400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776893" y="3078801"/>
            <a:ext cx="2357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Akarnok Aladár</a:t>
            </a:r>
            <a:endParaRPr lang="hu-HU" sz="2400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5724128" y="1499592"/>
            <a:ext cx="319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?</a:t>
            </a:r>
            <a:endParaRPr lang="hu-HU" sz="24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776893" y="2178672"/>
            <a:ext cx="319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?</a:t>
            </a:r>
            <a:endParaRPr lang="hu-HU" sz="24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4572000" y="5949280"/>
            <a:ext cx="319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?</a:t>
            </a:r>
            <a:endParaRPr lang="hu-HU" sz="24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868468" y="69722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/>
              <a:t>!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7653707" y="1499592"/>
            <a:ext cx="298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!</a:t>
            </a:r>
            <a:endParaRPr lang="hu-HU" sz="2400" b="1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936552" y="6180112"/>
            <a:ext cx="298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!</a:t>
            </a:r>
            <a:endParaRPr lang="hu-HU" sz="2400" b="1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5148064" y="692696"/>
            <a:ext cx="298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.</a:t>
            </a:r>
            <a:endParaRPr lang="hu-HU" sz="24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6228184" y="5949280"/>
            <a:ext cx="298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.</a:t>
            </a:r>
            <a:endParaRPr lang="hu-HU" sz="2400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776893" y="923528"/>
            <a:ext cx="298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.</a:t>
            </a:r>
            <a:endParaRPr lang="hu-HU" sz="2400" b="1" dirty="0"/>
          </a:p>
        </p:txBody>
      </p:sp>
      <p:sp>
        <p:nvSpPr>
          <p:cNvPr id="17" name="AutoShape 4" descr="http://stockfresh.com/thumbs/tigatelu/2832132_z%C3%B6ld-k%C3%ADgy%C3%B3-rajz-felirat-vektor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1828800"/>
            <a:ext cx="31242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8" name="AutoShape 6" descr="http://stockfresh.com/thumbs/tigatelu/2832132_z%C3%B6ld-k%C3%ADgy%C3%B3-rajz-felirat-vektor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80851" y="706084"/>
            <a:ext cx="3713072" cy="57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u-HU" dirty="0" smtClean="0"/>
              <a:t>Alkoss különböző mondatfajtákat!</a:t>
            </a:r>
            <a:endParaRPr lang="hu-HU" dirty="0"/>
          </a:p>
        </p:txBody>
      </p:sp>
      <p:pic>
        <p:nvPicPr>
          <p:cNvPr id="1032" name="Picture 8" descr="Képtalálat a következőre: „kígyó animáció”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062" y="6410944"/>
            <a:ext cx="365937" cy="44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églalap 2"/>
          <p:cNvSpPr/>
          <p:nvPr/>
        </p:nvSpPr>
        <p:spPr>
          <a:xfrm>
            <a:off x="3529927" y="5568977"/>
            <a:ext cx="1814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u-HU" dirty="0">
                <a:solidFill>
                  <a:prstClr val="black"/>
                </a:solidFill>
                <a:hlinkClick r:id="rId5" action="ppaction://hlinkfile"/>
              </a:rPr>
              <a:t>Mondatok1.wwf</a:t>
            </a:r>
            <a:endParaRPr lang="hu-H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73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267744" y="406931"/>
            <a:ext cx="47211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800" b="1" dirty="0" smtClean="0">
                <a:latin typeface="Algerian" panose="04020705040A02060702" pitchFamily="82" charset="0"/>
              </a:rPr>
              <a:t>Kakukktojás</a:t>
            </a:r>
            <a:endParaRPr lang="hu-HU" sz="4800" b="1" dirty="0">
              <a:latin typeface="Algerian" panose="04020705040A02060702" pitchFamily="82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187624" y="1495987"/>
            <a:ext cx="3140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smtClean="0">
                <a:latin typeface="Arial" panose="020B0604020202020204" pitchFamily="34" charset="0"/>
                <a:cs typeface="Arial" panose="020B0604020202020204" pitchFamily="34" charset="0"/>
              </a:rPr>
              <a:t>- Jaj,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fáj a fogam!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187624" y="2276872"/>
            <a:ext cx="3021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Jé, elment a busz!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249023" y="2996952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Siess már!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249023" y="3760345"/>
            <a:ext cx="2868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Nahát, itt a vihar!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4427984" y="154215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solidFill>
                  <a:srgbClr val="FF0000"/>
                </a:solidFill>
              </a:rPr>
              <a:t>f</a:t>
            </a:r>
            <a:r>
              <a:rPr lang="hu-HU" dirty="0" err="1" smtClean="0">
                <a:solidFill>
                  <a:srgbClr val="FF0000"/>
                </a:solidFill>
              </a:rPr>
              <a:t>k.m</a:t>
            </a:r>
            <a:r>
              <a:rPr lang="hu-HU" dirty="0" smtClean="0">
                <a:solidFill>
                  <a:srgbClr val="FF0000"/>
                </a:solidFill>
              </a:rPr>
              <a:t>.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4427984" y="232303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solidFill>
                  <a:srgbClr val="FF0000"/>
                </a:solidFill>
              </a:rPr>
              <a:t>f</a:t>
            </a:r>
            <a:r>
              <a:rPr lang="hu-HU" dirty="0" err="1" smtClean="0">
                <a:solidFill>
                  <a:srgbClr val="FF0000"/>
                </a:solidFill>
              </a:rPr>
              <a:t>k.m</a:t>
            </a:r>
            <a:r>
              <a:rPr lang="hu-HU" dirty="0" smtClean="0">
                <a:solidFill>
                  <a:srgbClr val="FF0000"/>
                </a:solidFill>
              </a:rPr>
              <a:t>.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4427984" y="3760345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solidFill>
                  <a:srgbClr val="FF0000"/>
                </a:solidFill>
              </a:rPr>
              <a:t>f</a:t>
            </a:r>
            <a:r>
              <a:rPr lang="hu-HU" dirty="0" err="1" smtClean="0">
                <a:solidFill>
                  <a:srgbClr val="FF0000"/>
                </a:solidFill>
              </a:rPr>
              <a:t>k.m</a:t>
            </a:r>
            <a:r>
              <a:rPr lang="hu-HU" dirty="0" smtClean="0">
                <a:solidFill>
                  <a:srgbClr val="FF0000"/>
                </a:solidFill>
              </a:rPr>
              <a:t>.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3249226" y="2996952"/>
            <a:ext cx="1085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err="1" smtClean="0">
                <a:solidFill>
                  <a:srgbClr val="FF0000"/>
                </a:solidFill>
              </a:rPr>
              <a:t>fsz.m</a:t>
            </a:r>
            <a:r>
              <a:rPr lang="hu-HU" sz="2400" b="1" dirty="0" smtClean="0">
                <a:solidFill>
                  <a:srgbClr val="FF0000"/>
                </a:solidFill>
              </a:rPr>
              <a:t>.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3092090" y="5517232"/>
            <a:ext cx="325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hlinkClick r:id="rId2" action="ppaction://hlinkfile"/>
              </a:rPr>
              <a:t>mondatok </a:t>
            </a:r>
            <a:r>
              <a:rPr lang="hu-HU" dirty="0" err="1" smtClean="0">
                <a:hlinkClick r:id="rId2" action="ppaction://hlinkfile"/>
              </a:rPr>
              <a:t>másolata.notebook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179292" y="3089285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______________</a:t>
            </a:r>
            <a:endParaRPr lang="hu-HU" b="1" dirty="0"/>
          </a:p>
        </p:txBody>
      </p:sp>
      <p:pic>
        <p:nvPicPr>
          <p:cNvPr id="14" name="Picture 6" descr="http://th03.deviantart.com/fs40/300W/f/2009/015/4/3/rainbow_girl_by_ainukiw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893" y="6334337"/>
            <a:ext cx="734107" cy="52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15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91680" y="611977"/>
            <a:ext cx="55563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Alakítsd át kérdő mondattá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u-H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547664" y="1916832"/>
            <a:ext cx="4555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Veszel      a      süteményből   .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547664" y="2680760"/>
            <a:ext cx="4229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Megtanulod      a     leckét   .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597356" y="3356992"/>
            <a:ext cx="4469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Elolvassuk       a       mesét    .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428787" y="4077072"/>
            <a:ext cx="5564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Kimentek      az      utcára     játszani .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555776" y="1888557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724451" y="184841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907492" y="4077072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3276338" y="3356991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3305356" y="2687593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5408320" y="268075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5690742" y="335699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6620913" y="4059591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Képtalálat a következőre: „labda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89" y="4869160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4" descr="Képtalálat a következőre: „sütemény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86916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Képtalálat a következőre: „könyv animációk”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125" y="6233871"/>
            <a:ext cx="987088" cy="66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http://th03.deviantart.com/fs40/300W/f/2009/015/4/3/rainbow_girl_by_ainukiw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213" y="6373070"/>
            <a:ext cx="734107" cy="52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zövegdoboz 16"/>
          <p:cNvSpPr txBox="1"/>
          <p:nvPr/>
        </p:nvSpPr>
        <p:spPr>
          <a:xfrm>
            <a:off x="3832102" y="5445224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hlinkClick r:id="rId7" action="ppaction://hlinkfile"/>
              </a:rPr>
              <a:t>Quiz2.wwf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051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187624" y="411000"/>
            <a:ext cx="66816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Pótold a hiányzó szavakat!</a:t>
            </a:r>
            <a:endParaRPr lang="hu-H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827584" y="1268760"/>
            <a:ext cx="7071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Nyugodtan és egyenesen  …….  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 asztalnál     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004762" y="1960659"/>
            <a:ext cx="457200" cy="345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7377304" y="1268760"/>
            <a:ext cx="457200" cy="345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816134" y="2029607"/>
            <a:ext cx="3052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 …………….         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856043" y="2708920"/>
            <a:ext cx="5428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Sapkában ne …….. 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 asztalhoz       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5590519" y="2708920"/>
            <a:ext cx="457200" cy="345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906685" y="3451384"/>
            <a:ext cx="4480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Tele szájjal ne  ………….         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716016" y="3451175"/>
            <a:ext cx="457200" cy="345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974567" y="4112955"/>
            <a:ext cx="5491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…………….   megfelelő eszközt       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5826932" y="4112955"/>
            <a:ext cx="457200" cy="345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/>
          <p:cNvSpPr txBox="1"/>
          <p:nvPr/>
        </p:nvSpPr>
        <p:spPr>
          <a:xfrm>
            <a:off x="324406" y="4832678"/>
            <a:ext cx="8408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Akkor ………. </a:t>
            </a: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el,  ha mások is befejezték az étkezést      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8100392" y="4832678"/>
            <a:ext cx="457200" cy="3452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Szövegdoboz 14"/>
          <p:cNvSpPr txBox="1"/>
          <p:nvPr/>
        </p:nvSpPr>
        <p:spPr>
          <a:xfrm>
            <a:off x="4844878" y="1210543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lj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1403648" y="1930623"/>
            <a:ext cx="1619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könyökö</a:t>
            </a:r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lj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3075172" y="2650703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lj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3263279" y="3348587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beszé</a:t>
            </a:r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lj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974567" y="4039479"/>
            <a:ext cx="143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Haszná</a:t>
            </a:r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lj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1437033" y="4748900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llj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3037941" y="1895903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7433436" y="121054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5675490" y="265070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4764265" y="3348586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5904090" y="4054738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8185363" y="4774461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hu-H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5675490" y="5906129"/>
            <a:ext cx="240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hlinkClick r:id="rId2" action="ppaction://hlinkfile"/>
              </a:rPr>
              <a:t>Mondatf1..notebook</a:t>
            </a:r>
            <a:endParaRPr lang="hu-HU" dirty="0"/>
          </a:p>
        </p:txBody>
      </p:sp>
      <p:pic>
        <p:nvPicPr>
          <p:cNvPr id="27" name="Picture 2" descr="Képtalálat a következőre: „evés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244" y="2357568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AutoShape 2" descr="Képtalálat a következőre: „szivárvány kép”"/>
          <p:cNvSpPr>
            <a:spLocks noChangeAspect="1" noChangeArrowheads="1"/>
          </p:cNvSpPr>
          <p:nvPr/>
        </p:nvSpPr>
        <p:spPr bwMode="auto">
          <a:xfrm>
            <a:off x="0" y="-136525"/>
            <a:ext cx="17145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3078" name="Picture 6" descr="http://th03.deviantart.com/fs40/300W/f/2009/015/4/3/rainbow_girl_by_ainukiw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894" y="6275461"/>
            <a:ext cx="812638" cy="57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791" y="5210566"/>
            <a:ext cx="2117158" cy="1644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Szövegdoboz 30"/>
          <p:cNvSpPr txBox="1"/>
          <p:nvPr/>
        </p:nvSpPr>
        <p:spPr>
          <a:xfrm>
            <a:off x="683568" y="5877272"/>
            <a:ext cx="219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 smtClean="0">
                <a:solidFill>
                  <a:schemeClr val="bg2">
                    <a:lumMod val="75000"/>
                  </a:schemeClr>
                </a:solidFill>
              </a:rPr>
              <a:t>Mondatf2.notebook</a:t>
            </a:r>
            <a:endParaRPr lang="hu-HU" u="sng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03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997195" y="660984"/>
            <a:ext cx="55114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Ügyesen dolgoztatok!</a:t>
            </a:r>
          </a:p>
          <a:p>
            <a: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Gratulálok!</a:t>
            </a:r>
            <a:endParaRPr lang="hu-H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Tanár\Desktop\Portfolió\Óratervezet\Mondatfajták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365" y="4746315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792" y="4612945"/>
            <a:ext cx="2448272" cy="2267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897" y="4612945"/>
            <a:ext cx="1781175" cy="2495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23758" y="1722813"/>
            <a:ext cx="168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Búcsúzik:</a:t>
            </a:r>
            <a:endParaRPr lang="hu-HU" sz="28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710904" y="245167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Közömbös  Kázmér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745968" y="2954608"/>
            <a:ext cx="179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Kíváncsi </a:t>
            </a:r>
            <a:r>
              <a:rPr lang="hu-HU" dirty="0"/>
              <a:t> </a:t>
            </a:r>
            <a:r>
              <a:rPr lang="hu-HU" dirty="0" smtClean="0"/>
              <a:t>Fáncsi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512422" y="4358652"/>
            <a:ext cx="231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  Lelkendező  Lenke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512422" y="3914684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  Sóvárgó Samu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456" y="3467738"/>
            <a:ext cx="1863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Akarnok  Aladár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813880" y="2493406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Felkiáltó mondat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6876105" y="2924494"/>
            <a:ext cx="2371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Felszólító  mondat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6845256" y="3388524"/>
            <a:ext cx="2244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Óhajtó mondat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6844758" y="3837070"/>
            <a:ext cx="1975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Kijelentő mondat</a:t>
            </a:r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6852291" y="4206402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Kérdő mondat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 rot="10800000" flipH="1" flipV="1">
            <a:off x="3127112" y="2977525"/>
            <a:ext cx="2932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             érdeklődés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4226948" y="3388524"/>
            <a:ext cx="798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tiltás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4277198" y="4391068"/>
            <a:ext cx="1014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öröm</a:t>
            </a:r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3985897" y="2451675"/>
            <a:ext cx="1639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megállapítás</a:t>
            </a:r>
            <a:endParaRPr lang="hu-HU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3059831" y="2033757"/>
            <a:ext cx="3972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 KÖSD ÖSSZE AZ ÖSSZETARTOZÓKAT! 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4268803" y="3914684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u-HU" dirty="0">
                <a:solidFill>
                  <a:prstClr val="black"/>
                </a:solidFill>
              </a:rPr>
              <a:t>vágy</a:t>
            </a:r>
          </a:p>
        </p:txBody>
      </p:sp>
      <p:cxnSp>
        <p:nvCxnSpPr>
          <p:cNvPr id="23" name="Egyenes összekötő 22"/>
          <p:cNvCxnSpPr>
            <a:endCxn id="13" idx="1"/>
          </p:cNvCxnSpPr>
          <p:nvPr/>
        </p:nvCxnSpPr>
        <p:spPr>
          <a:xfrm>
            <a:off x="5508104" y="2678072"/>
            <a:ext cx="1336654" cy="1343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>
            <a:endCxn id="14" idx="1"/>
          </p:cNvCxnSpPr>
          <p:nvPr/>
        </p:nvCxnSpPr>
        <p:spPr>
          <a:xfrm>
            <a:off x="5292080" y="3162191"/>
            <a:ext cx="1560211" cy="1228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>
            <a:stCxn id="17" idx="3"/>
            <a:endCxn id="11" idx="1"/>
          </p:cNvCxnSpPr>
          <p:nvPr/>
        </p:nvCxnSpPr>
        <p:spPr>
          <a:xfrm flipV="1">
            <a:off x="5025538" y="3109160"/>
            <a:ext cx="1850567" cy="464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Egyenes összekötő 1026"/>
          <p:cNvCxnSpPr>
            <a:endCxn id="12" idx="1"/>
          </p:cNvCxnSpPr>
          <p:nvPr/>
        </p:nvCxnSpPr>
        <p:spPr>
          <a:xfrm flipV="1">
            <a:off x="5046240" y="3573190"/>
            <a:ext cx="1799016" cy="526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Egyenes összekötő 1029"/>
          <p:cNvCxnSpPr>
            <a:endCxn id="10" idx="1"/>
          </p:cNvCxnSpPr>
          <p:nvPr/>
        </p:nvCxnSpPr>
        <p:spPr>
          <a:xfrm flipV="1">
            <a:off x="5046240" y="2678072"/>
            <a:ext cx="1767640" cy="1897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Egyenes összekötő 1032"/>
          <p:cNvCxnSpPr>
            <a:stCxn id="5" idx="3"/>
            <a:endCxn id="20" idx="1"/>
          </p:cNvCxnSpPr>
          <p:nvPr/>
        </p:nvCxnSpPr>
        <p:spPr>
          <a:xfrm>
            <a:off x="2871144" y="2636341"/>
            <a:ext cx="11147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Egyenes összekötő 1035"/>
          <p:cNvCxnSpPr>
            <a:stCxn id="6" idx="3"/>
          </p:cNvCxnSpPr>
          <p:nvPr/>
        </p:nvCxnSpPr>
        <p:spPr>
          <a:xfrm>
            <a:off x="2544858" y="3139274"/>
            <a:ext cx="14410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Egyenes összekötő 1038"/>
          <p:cNvCxnSpPr>
            <a:stCxn id="9" idx="3"/>
          </p:cNvCxnSpPr>
          <p:nvPr/>
        </p:nvCxnSpPr>
        <p:spPr>
          <a:xfrm>
            <a:off x="2554595" y="3652404"/>
            <a:ext cx="15853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Egyenes összekötő 1041"/>
          <p:cNvCxnSpPr>
            <a:stCxn id="8" idx="3"/>
          </p:cNvCxnSpPr>
          <p:nvPr/>
        </p:nvCxnSpPr>
        <p:spPr>
          <a:xfrm>
            <a:off x="2391463" y="4099350"/>
            <a:ext cx="18354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Egyenes összekötő 1044"/>
          <p:cNvCxnSpPr>
            <a:stCxn id="7" idx="3"/>
            <a:endCxn id="7" idx="3"/>
          </p:cNvCxnSpPr>
          <p:nvPr/>
        </p:nvCxnSpPr>
        <p:spPr>
          <a:xfrm>
            <a:off x="2824273" y="454331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Egyenes összekötő 1046"/>
          <p:cNvCxnSpPr>
            <a:stCxn id="7" idx="3"/>
          </p:cNvCxnSpPr>
          <p:nvPr/>
        </p:nvCxnSpPr>
        <p:spPr>
          <a:xfrm>
            <a:off x="2824273" y="4543318"/>
            <a:ext cx="1402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25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1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1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Turbulencia">
  <a:themeElements>
    <a:clrScheme name="Turbulenci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986</TotalTime>
  <Words>263</Words>
  <Application>Microsoft Office PowerPoint</Application>
  <PresentationFormat>Diavetítés a képernyőre (4:3 oldalarány)</PresentationFormat>
  <Paragraphs>103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5" baseType="lpstr">
      <vt:lpstr>Algerian</vt:lpstr>
      <vt:lpstr>Arial</vt:lpstr>
      <vt:lpstr>Arial Black</vt:lpstr>
      <vt:lpstr>Georgia</vt:lpstr>
      <vt:lpstr>Times New Roman</vt:lpstr>
      <vt:lpstr>Trebuchet MS</vt:lpstr>
      <vt:lpstr>Turbulencia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Tanár</dc:creator>
  <cp:lastModifiedBy>Thokoly</cp:lastModifiedBy>
  <cp:revision>139</cp:revision>
  <dcterms:created xsi:type="dcterms:W3CDTF">2015-09-12T18:19:10Z</dcterms:created>
  <dcterms:modified xsi:type="dcterms:W3CDTF">2016-11-07T17:16:11Z</dcterms:modified>
</cp:coreProperties>
</file>