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55" autoAdjust="0"/>
    <p:restoredTop sz="94660"/>
  </p:normalViewPr>
  <p:slideViewPr>
    <p:cSldViewPr snapToGrid="0">
      <p:cViewPr>
        <p:scale>
          <a:sx n="64" d="100"/>
          <a:sy n="64" d="100"/>
        </p:scale>
        <p:origin x="7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45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8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9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9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7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3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2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8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44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8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69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26">
            <a:extLst>
              <a:ext uri="{FF2B5EF4-FFF2-40B4-BE49-F238E27FC236}">
                <a16:creationId xmlns:a16="http://schemas.microsoft.com/office/drawing/2014/main" id="{D6A5485D-4AF6-47BA-8BB1-44D0639B9F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id="{483861B3-77F4-42C4-B257-AF7D1EB5FF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" name="Picture 3" descr="Színes CARVED ábrák emberek">
            <a:extLst>
              <a:ext uri="{FF2B5EF4-FFF2-40B4-BE49-F238E27FC236}">
                <a16:creationId xmlns:a16="http://schemas.microsoft.com/office/drawing/2014/main" id="{352A3F54-7D02-45A5-9256-971C626BE2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2105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1" name="Frame 30">
            <a:extLst>
              <a:ext uri="{FF2B5EF4-FFF2-40B4-BE49-F238E27FC236}">
                <a16:creationId xmlns:a16="http://schemas.microsoft.com/office/drawing/2014/main" id="{1DF53E4F-F248-41DA-B87A-B7539C6CFE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0"/>
            <a:ext cx="12192000" cy="6858000"/>
          </a:xfrm>
          <a:prstGeom prst="frame">
            <a:avLst>
              <a:gd name="adj1" fmla="val 976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Frame 32">
            <a:extLst>
              <a:ext uri="{FF2B5EF4-FFF2-40B4-BE49-F238E27FC236}">
                <a16:creationId xmlns:a16="http://schemas.microsoft.com/office/drawing/2014/main" id="{5724E74D-9688-4ED9-86E6-D0C3F23DDC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frame">
            <a:avLst>
              <a:gd name="adj1" fmla="val 9763"/>
            </a:avLst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BE73295-A682-44E4-AEF1-C649FB50A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6276" y="3962400"/>
            <a:ext cx="10128924" cy="762000"/>
          </a:xfrm>
        </p:spPr>
        <p:txBody>
          <a:bodyPr anchor="t">
            <a:normAutofit/>
          </a:bodyPr>
          <a:lstStyle/>
          <a:p>
            <a:r>
              <a:rPr lang="hu-HU" sz="2200" dirty="0">
                <a:solidFill>
                  <a:srgbClr val="FFFFFF"/>
                </a:solidFill>
                <a:latin typeface="Modern Love" panose="04090805081005020601" pitchFamily="82" charset="0"/>
              </a:rPr>
              <a:t>Készítette: Szöllősi Izabella, Hajagos Kinga</a:t>
            </a: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E6B28B5-F688-4792-A578-4EA99193F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2362200"/>
            <a:ext cx="10128925" cy="1447800"/>
          </a:xfrm>
        </p:spPr>
        <p:txBody>
          <a:bodyPr anchor="b">
            <a:normAutofit/>
          </a:bodyPr>
          <a:lstStyle/>
          <a:p>
            <a:r>
              <a:rPr lang="hu-HU" dirty="0">
                <a:solidFill>
                  <a:schemeClr val="bg1"/>
                </a:solidFill>
                <a:latin typeface="Modern Love" panose="04090805081005020601" pitchFamily="82" charset="0"/>
              </a:rPr>
              <a:t>A Takarékszövetkezet</a:t>
            </a:r>
          </a:p>
        </p:txBody>
      </p:sp>
      <p:pic>
        <p:nvPicPr>
          <p:cNvPr id="43" name="Picture 34">
            <a:extLst>
              <a:ext uri="{FF2B5EF4-FFF2-40B4-BE49-F238E27FC236}">
                <a16:creationId xmlns:a16="http://schemas.microsoft.com/office/drawing/2014/main" id="{118F7743-9D11-4179-BEB4-EC2B1C2650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"/>
          <a:stretch>
            <a:fillRect/>
          </a:stretch>
        </p:blipFill>
        <p:spPr>
          <a:xfrm>
            <a:off x="0" y="692701"/>
            <a:ext cx="5193553" cy="6165298"/>
          </a:xfrm>
          <a:custGeom>
            <a:avLst/>
            <a:gdLst>
              <a:gd name="connsiteX0" fmla="*/ 0 w 5193553"/>
              <a:gd name="connsiteY0" fmla="*/ 0 h 6165298"/>
              <a:gd name="connsiteX1" fmla="*/ 669547 w 5193553"/>
              <a:gd name="connsiteY1" fmla="*/ 0 h 6165298"/>
              <a:gd name="connsiteX2" fmla="*/ 669547 w 5193553"/>
              <a:gd name="connsiteY2" fmla="*/ 5504304 h 6165298"/>
              <a:gd name="connsiteX3" fmla="*/ 5193553 w 5193553"/>
              <a:gd name="connsiteY3" fmla="*/ 5504304 h 6165298"/>
              <a:gd name="connsiteX4" fmla="*/ 5193553 w 5193553"/>
              <a:gd name="connsiteY4" fmla="*/ 6165298 h 6165298"/>
              <a:gd name="connsiteX5" fmla="*/ 0 w 5193553"/>
              <a:gd name="connsiteY5" fmla="*/ 6165298 h 616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93553" h="6165298">
                <a:moveTo>
                  <a:pt x="0" y="0"/>
                </a:moveTo>
                <a:lnTo>
                  <a:pt x="669547" y="0"/>
                </a:lnTo>
                <a:lnTo>
                  <a:pt x="669547" y="5504304"/>
                </a:lnTo>
                <a:lnTo>
                  <a:pt x="5193553" y="5504304"/>
                </a:lnTo>
                <a:lnTo>
                  <a:pt x="5193553" y="6165298"/>
                </a:lnTo>
                <a:lnTo>
                  <a:pt x="0" y="6165298"/>
                </a:lnTo>
                <a:close/>
              </a:path>
            </a:pathLst>
          </a:custGeom>
        </p:spPr>
      </p:pic>
      <p:pic>
        <p:nvPicPr>
          <p:cNvPr id="44" name="Picture 36">
            <a:extLst>
              <a:ext uri="{FF2B5EF4-FFF2-40B4-BE49-F238E27FC236}">
                <a16:creationId xmlns:a16="http://schemas.microsoft.com/office/drawing/2014/main" id="{05D29D54-E14A-4679-95CF-25E6EC2BD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83" b="19117"/>
          <a:stretch/>
        </p:blipFill>
        <p:spPr>
          <a:xfrm rot="5400000">
            <a:off x="381678" y="-381678"/>
            <a:ext cx="4180119" cy="4943475"/>
          </a:xfrm>
          <a:custGeom>
            <a:avLst/>
            <a:gdLst>
              <a:gd name="connsiteX0" fmla="*/ 0 w 4180119"/>
              <a:gd name="connsiteY0" fmla="*/ 4943475 h 4943475"/>
              <a:gd name="connsiteX1" fmla="*/ 0 w 4180119"/>
              <a:gd name="connsiteY1" fmla="*/ 0 h 4943475"/>
              <a:gd name="connsiteX2" fmla="*/ 669547 w 4180119"/>
              <a:gd name="connsiteY2" fmla="*/ 0 h 4943475"/>
              <a:gd name="connsiteX3" fmla="*/ 669547 w 4180119"/>
              <a:gd name="connsiteY3" fmla="*/ 4276977 h 4943475"/>
              <a:gd name="connsiteX4" fmla="*/ 4180119 w 4180119"/>
              <a:gd name="connsiteY4" fmla="*/ 4276977 h 4943475"/>
              <a:gd name="connsiteX5" fmla="*/ 4180119 w 4180119"/>
              <a:gd name="connsiteY5" fmla="*/ 4943475 h 4943475"/>
              <a:gd name="connsiteX6" fmla="*/ 0 w 4180119"/>
              <a:gd name="connsiteY6" fmla="*/ 4943475 h 494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0119" h="4943475">
                <a:moveTo>
                  <a:pt x="0" y="4943475"/>
                </a:moveTo>
                <a:lnTo>
                  <a:pt x="0" y="0"/>
                </a:lnTo>
                <a:lnTo>
                  <a:pt x="669547" y="0"/>
                </a:lnTo>
                <a:lnTo>
                  <a:pt x="669547" y="4276977"/>
                </a:lnTo>
                <a:lnTo>
                  <a:pt x="4180119" y="4276977"/>
                </a:lnTo>
                <a:lnTo>
                  <a:pt x="4180119" y="4943475"/>
                </a:lnTo>
                <a:lnTo>
                  <a:pt x="0" y="494347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2924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1C21298-F8DE-4935-8F33-0DB5E6752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861" y="245839"/>
            <a:ext cx="10895106" cy="1325563"/>
          </a:xfrm>
        </p:spPr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Takarékszövetkezet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BE98787-5BD3-4E58-88B8-B5010369F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Takarékbank a Takarék Csoport országos kereskedelmi bankja.</a:t>
            </a:r>
          </a:p>
          <a:p>
            <a:pPr algn="l"/>
            <a:r>
              <a:rPr lang="hu-HU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bank bevételét </a:t>
            </a: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tekintve az </a:t>
            </a:r>
            <a:r>
              <a:rPr lang="hu-HU" b="0" i="0" dirty="0">
                <a:solidFill>
                  <a:srgbClr val="FF5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legnagyobb magyarországi pénzintézet.</a:t>
            </a:r>
          </a:p>
          <a:p>
            <a:pPr algn="l"/>
            <a:r>
              <a:rPr lang="hu-HU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Korábban a takarékszövetkezetei integráció </a:t>
            </a:r>
            <a:r>
              <a:rPr lang="hu-HU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1989-ben </a:t>
            </a:r>
            <a:r>
              <a:rPr lang="hu-HU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létrehozott központi bankját hívták Takarékbanknak, amely azonban </a:t>
            </a:r>
            <a:r>
              <a:rPr lang="hu-HU" b="0" i="0" dirty="0">
                <a:solidFill>
                  <a:srgbClr val="FF5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2019 áprilisa </a:t>
            </a: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óta MTB Magyar Takarékszövetkezeti Bank Zrt. néven működik.</a:t>
            </a:r>
          </a:p>
        </p:txBody>
      </p:sp>
    </p:spTree>
    <p:extLst>
      <p:ext uri="{BB962C8B-B14F-4D97-AF65-F5344CB8AC3E}">
        <p14:creationId xmlns:p14="http://schemas.microsoft.com/office/powerpoint/2010/main" val="15684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D016187-5E0C-4D07-AACD-CBDDD972B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Miért használjuk?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5CC4719-0C4A-4BBD-80E1-606761DCF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Takarékbank több mint </a:t>
            </a:r>
            <a:r>
              <a:rPr lang="hu-HU" b="0" i="0" dirty="0">
                <a:solidFill>
                  <a:srgbClr val="FF5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1,1 millió </a:t>
            </a: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ügyfelet szolgál ki, mérlegfőösszege </a:t>
            </a:r>
            <a:r>
              <a:rPr lang="hu-HU" b="0" i="0" dirty="0">
                <a:solidFill>
                  <a:srgbClr val="FF5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2300 milliárd </a:t>
            </a: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forint, hitelállománya eléri az </a:t>
            </a:r>
            <a:r>
              <a:rPr lang="hu-HU" b="0" i="0" dirty="0">
                <a:solidFill>
                  <a:srgbClr val="FF5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1400</a:t>
            </a:r>
            <a:r>
              <a:rPr lang="hu-H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u-HU" b="0" i="0" dirty="0">
                <a:solidFill>
                  <a:srgbClr val="FF5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betétállománya pedig az </a:t>
            </a:r>
            <a:r>
              <a:rPr lang="hu-HU" b="0" i="0" dirty="0">
                <a:solidFill>
                  <a:srgbClr val="FF5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1700 milliárd </a:t>
            </a: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forintot </a:t>
            </a:r>
          </a:p>
          <a:p>
            <a:pPr algn="l"/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Takarékbank saját meghatározása szerint a családok és generációk bankja, tipikus élethelyzetekre kínál komplex, innovatív megoldásokat családoknak.</a:t>
            </a:r>
          </a:p>
          <a:p>
            <a:pPr algn="l"/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Az országban messze a legnagyobb fiókhálózata révén továbbra is biztosítja a fővárosi és vidéki lakosok, vállalkozások és intézmények korszerű pénzügyi termékekkel való ellátását, hozzájárul az esélyegyenlőség megteremtéséhez és a vidék felzárkóztatásához. A közösségek bankjaként a helyi közösségek és vállalkozások fejlődését, egymás közti szerveződését, együttműködését, a helyi start-</a:t>
            </a:r>
            <a:r>
              <a:rPr lang="hu-H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upok</a:t>
            </a: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piacra lépését segíti elő.</a:t>
            </a:r>
            <a:endParaRPr lang="hu-HU" dirty="0">
              <a:solidFill>
                <a:srgbClr val="FF5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042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36FCD90-D1E9-4463-A982-A2B49E622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Takarékbank Zrt.</a:t>
            </a:r>
            <a:endParaRPr lang="hu-HU" dirty="0"/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EA67234E-171B-46EC-ADD5-94539C2C9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Típus : Kereskedelmi bank</a:t>
            </a:r>
          </a:p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Alapítva: 1989. április 18.</a:t>
            </a:r>
          </a:p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Székhely: 1122 Budapest,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Pethényi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köz 10.</a:t>
            </a:r>
          </a:p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Kiszolgált terület: Magyarország</a:t>
            </a:r>
          </a:p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Vezető: Vida József elnök</a:t>
            </a:r>
          </a:p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Iparág: banking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Finance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, Financial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Forma: Zártkörűen működő részvénytársaság</a:t>
            </a:r>
          </a:p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Termékek: banki szolgáltatások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5191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152508B-4521-41DD-82B2-F07E9F07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Takarékbank Logó</a:t>
            </a:r>
          </a:p>
        </p:txBody>
      </p:sp>
      <p:pic>
        <p:nvPicPr>
          <p:cNvPr id="3074" name="Picture 2" descr="VI. kerület - Terézváros | Bakonyvidéke Takarékszövetkezet - Jókai tér">
            <a:extLst>
              <a:ext uri="{FF2B5EF4-FFF2-40B4-BE49-F238E27FC236}">
                <a16:creationId xmlns:a16="http://schemas.microsoft.com/office/drawing/2014/main" id="{0743C2F3-C5FB-4982-8D77-824E5BB10CF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82" y="1691323"/>
            <a:ext cx="2914093" cy="2914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iharnagybajom Község - A Sárrét egykori főhelye">
            <a:extLst>
              <a:ext uri="{FF2B5EF4-FFF2-40B4-BE49-F238E27FC236}">
                <a16:creationId xmlns:a16="http://schemas.microsoft.com/office/drawing/2014/main" id="{022A5605-B8EC-4A05-BE0E-4BE2F6BFD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892" y="3536649"/>
            <a:ext cx="2914093" cy="3341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XII. kerület - Hegyvidék | TakarékBank Zrt.">
            <a:extLst>
              <a:ext uri="{FF2B5EF4-FFF2-40B4-BE49-F238E27FC236}">
                <a16:creationId xmlns:a16="http://schemas.microsoft.com/office/drawing/2014/main" id="{2DF0035B-9B2B-4467-9C52-EF8C9F94E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897" y="405552"/>
            <a:ext cx="3410808" cy="341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99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Tovább növekszik a SZABOLCS Takarék | SZON">
            <a:extLst>
              <a:ext uri="{FF2B5EF4-FFF2-40B4-BE49-F238E27FC236}">
                <a16:creationId xmlns:a16="http://schemas.microsoft.com/office/drawing/2014/main" id="{83A996B2-DA46-41B1-9912-EB620135D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133" y="165439"/>
            <a:ext cx="6004953" cy="326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Varázskarika Tagóvoda Integráció">
            <a:extLst>
              <a:ext uri="{FF2B5EF4-FFF2-40B4-BE49-F238E27FC236}">
                <a16:creationId xmlns:a16="http://schemas.microsoft.com/office/drawing/2014/main" id="{8AFC8423-361E-4918-8519-521B2A126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495" y="3741451"/>
            <a:ext cx="5705360" cy="2741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Lakossági tájékoztató a Takarékbank Zrt. egyesüléséről és a bankszünnapról  | Tóalmás Község honlapja">
            <a:extLst>
              <a:ext uri="{FF2B5EF4-FFF2-40B4-BE49-F238E27FC236}">
                <a16:creationId xmlns:a16="http://schemas.microsoft.com/office/drawing/2014/main" id="{FA3A8F27-1A17-41F4-AE0B-FFF3D49790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90" y="304488"/>
            <a:ext cx="5531370" cy="2765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301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4B3F0878-BD3E-49EF-B9AF-7D188C6341AB}"/>
              </a:ext>
            </a:extLst>
          </p:cNvPr>
          <p:cNvSpPr txBox="1"/>
          <p:nvPr/>
        </p:nvSpPr>
        <p:spPr>
          <a:xfrm>
            <a:off x="1858780" y="899410"/>
            <a:ext cx="94887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400" dirty="0"/>
              <a:t>Köszönjük a figyelmet!</a:t>
            </a:r>
            <a:r>
              <a:rPr lang="hu-HU" sz="5400" dirty="0">
                <a:sym typeface="Wingdings" panose="05000000000000000000" pitchFamily="2" charset="2"/>
              </a:rPr>
              <a:t></a:t>
            </a:r>
            <a:endParaRPr lang="hu-HU" sz="5400" dirty="0"/>
          </a:p>
        </p:txBody>
      </p:sp>
      <p:pic>
        <p:nvPicPr>
          <p:cNvPr id="4098" name="Picture 2" descr="CIPFAPANET - A SZERVEZET">
            <a:extLst>
              <a:ext uri="{FF2B5EF4-FFF2-40B4-BE49-F238E27FC236}">
                <a16:creationId xmlns:a16="http://schemas.microsoft.com/office/drawing/2014/main" id="{4BF22849-2DC5-449B-932A-9F4BDCEDF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77" y="2220916"/>
            <a:ext cx="6483246" cy="4311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405022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222</Words>
  <Application>Microsoft Office PowerPoint</Application>
  <PresentationFormat>Szélesvásznú</PresentationFormat>
  <Paragraphs>21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3" baseType="lpstr">
      <vt:lpstr>Arial</vt:lpstr>
      <vt:lpstr>Avenir Next LT Pro</vt:lpstr>
      <vt:lpstr>AvenirNext LT Pro Medium</vt:lpstr>
      <vt:lpstr>Modern Love</vt:lpstr>
      <vt:lpstr>Sabon Next LT</vt:lpstr>
      <vt:lpstr>DappledVTI</vt:lpstr>
      <vt:lpstr>A Takarékszövetkezet</vt:lpstr>
      <vt:lpstr>A Takarékszövetkezet</vt:lpstr>
      <vt:lpstr>Miért használjuk?</vt:lpstr>
      <vt:lpstr>Takarékbank Zrt.</vt:lpstr>
      <vt:lpstr>Takarékbank Logó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Takarékszövetkezet</dc:title>
  <dc:creator>Imre Szöllösi</dc:creator>
  <cp:lastModifiedBy>Imre Szöllösi</cp:lastModifiedBy>
  <cp:revision>6</cp:revision>
  <dcterms:created xsi:type="dcterms:W3CDTF">2021-03-02T14:32:05Z</dcterms:created>
  <dcterms:modified xsi:type="dcterms:W3CDTF">2021-03-02T15:55:08Z</dcterms:modified>
</cp:coreProperties>
</file>