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66" r:id="rId7"/>
    <p:sldId id="264" r:id="rId8"/>
    <p:sldId id="267" r:id="rId9"/>
    <p:sldId id="260" r:id="rId10"/>
    <p:sldId id="261" r:id="rId11"/>
    <p:sldId id="262" r:id="rId12"/>
    <p:sldId id="268" r:id="rId13"/>
    <p:sldId id="263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7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726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847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573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3256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499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504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5980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366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3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573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65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59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335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98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940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3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CEDBF-8510-452D-B9E6-1ACD3A2C32B7}" type="datetimeFigureOut">
              <a:rPr lang="hu-HU" smtClean="0"/>
              <a:t>2021. 10. 05.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B4C023-D530-4F09-A0D9-E5D76F586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73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okoly.hu/" TargetMode="External"/><Relationship Id="rId2" Type="http://schemas.openxmlformats.org/officeDocument/2006/relationships/hyperlink" Target="mailto:thokoly@thokoly.h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288890" y="427704"/>
            <a:ext cx="7093974" cy="3274142"/>
          </a:xfrm>
        </p:spPr>
        <p:txBody>
          <a:bodyPr/>
          <a:lstStyle/>
          <a:p>
            <a:r>
              <a:rPr lang="hu-HU" sz="3600" i="1" dirty="0" smtClean="0"/>
              <a:t>Örökös </a:t>
            </a:r>
            <a:r>
              <a:rPr lang="hu-HU" sz="3600" i="1" dirty="0" err="1" smtClean="0"/>
              <a:t>ökoiskola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4000" b="1" u="sng" dirty="0" smtClean="0"/>
              <a:t>Thököly Imre</a:t>
            </a:r>
            <a:br>
              <a:rPr lang="hu-HU" sz="4000" b="1" u="sng" dirty="0" smtClean="0"/>
            </a:br>
            <a:r>
              <a:rPr lang="hu-HU" sz="4000" b="1" u="sng" dirty="0" smtClean="0"/>
              <a:t> Két Tanítási Nyelvű Általános Iskola</a:t>
            </a:r>
            <a:endParaRPr lang="hu-HU" sz="4000" b="1" u="sng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43897" y="4050833"/>
            <a:ext cx="8863780" cy="2231980"/>
          </a:xfrm>
        </p:spPr>
        <p:txBody>
          <a:bodyPr>
            <a:normAutofit fontScale="92500"/>
          </a:bodyPr>
          <a:lstStyle/>
          <a:p>
            <a:r>
              <a:rPr lang="hu-HU" sz="2600" dirty="0" smtClean="0"/>
              <a:t>4200 Hajdúszoboszló, Kölcsey u. 2-4.</a:t>
            </a:r>
          </a:p>
          <a:p>
            <a:r>
              <a:rPr lang="hu-HU" dirty="0" smtClean="0"/>
              <a:t>Tel: 52/557-673</a:t>
            </a:r>
          </a:p>
          <a:p>
            <a:r>
              <a:rPr lang="hu-HU" sz="2200" dirty="0" smtClean="0">
                <a:hlinkClick r:id="rId2"/>
              </a:rPr>
              <a:t>thokoly@thokoly.hu</a:t>
            </a:r>
            <a:endParaRPr lang="hu-HU" sz="2200" dirty="0" smtClean="0"/>
          </a:p>
          <a:p>
            <a:r>
              <a:rPr lang="hu-HU" sz="2200" dirty="0" smtClean="0">
                <a:hlinkClick r:id="rId3"/>
              </a:rPr>
              <a:t>www.thokoly.hu</a:t>
            </a:r>
            <a:endParaRPr lang="hu-HU" sz="2200" dirty="0" smtClean="0"/>
          </a:p>
          <a:p>
            <a:r>
              <a:rPr lang="hu-HU" sz="2600" b="1" dirty="0"/>
              <a:t>„Kis lépésekkel, különböző utakon a fenntarthatóság felé” </a:t>
            </a:r>
            <a:r>
              <a:rPr lang="hu-HU" dirty="0" smtClean="0"/>
              <a:t> 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7" y="2862874"/>
            <a:ext cx="3303639" cy="24769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83" y="560439"/>
            <a:ext cx="4301613" cy="19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2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0184" y="221853"/>
            <a:ext cx="3866091" cy="1320800"/>
          </a:xfrm>
        </p:spPr>
        <p:txBody>
          <a:bodyPr/>
          <a:lstStyle/>
          <a:p>
            <a:r>
              <a:rPr lang="hu-HU" dirty="0" smtClean="0"/>
              <a:t>Környezetünk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7" y="3729038"/>
            <a:ext cx="5099172" cy="269875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9" y="3729038"/>
            <a:ext cx="4667250" cy="26987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05" y="882253"/>
            <a:ext cx="4599784" cy="240203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7" y="882253"/>
            <a:ext cx="5167172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3345" y="406400"/>
            <a:ext cx="11434619" cy="720435"/>
          </a:xfrm>
        </p:spPr>
        <p:txBody>
          <a:bodyPr>
            <a:normAutofit/>
          </a:bodyPr>
          <a:lstStyle/>
          <a:p>
            <a:r>
              <a:rPr lang="hu-HU" sz="3200" dirty="0" err="1" smtClean="0"/>
              <a:t>Öko</a:t>
            </a:r>
            <a:r>
              <a:rPr lang="hu-HU" sz="3200" dirty="0" smtClean="0"/>
              <a:t> munkacsoportot alakítottunk és vállaltuk, hogy 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1126836"/>
            <a:ext cx="10988193" cy="5302539"/>
          </a:xfrm>
        </p:spPr>
        <p:txBody>
          <a:bodyPr>
            <a:normAutofit/>
          </a:bodyPr>
          <a:lstStyle/>
          <a:p>
            <a:r>
              <a:rPr lang="hu-HU" sz="2800" dirty="0"/>
              <a:t> </a:t>
            </a:r>
            <a:r>
              <a:rPr lang="hu-HU" sz="2800" dirty="0" smtClean="0"/>
              <a:t>mindannyian törekszünk arra, hogy tanulóink váljanak érzékennyé a természet szeretetére, legyenek képesek a környezetvédelmi problémák felismerésére és megoldások keresésére, fejlődjön ökológiai szemléletük, segítsük a tudatos fogyasztói magatartásuk kialakítását. 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2" y="3458344"/>
            <a:ext cx="7407563" cy="3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8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265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  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4036" y="314037"/>
            <a:ext cx="11129819" cy="5727326"/>
          </a:xfrm>
        </p:spPr>
        <p:txBody>
          <a:bodyPr>
            <a:normAutofit/>
          </a:bodyPr>
          <a:lstStyle/>
          <a:p>
            <a:r>
              <a:rPr lang="hu-HU" sz="2800" dirty="0"/>
              <a:t>A globális felelősségvállalásra és fenntarthatóságra nevelés mentén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a </a:t>
            </a:r>
            <a:r>
              <a:rPr lang="hu-HU" sz="2800" dirty="0"/>
              <a:t>tanórák mindegyikén megjelenik a </a:t>
            </a:r>
            <a:r>
              <a:rPr lang="hu-HU" sz="2800" dirty="0" smtClean="0"/>
              <a:t>megértésre, türelemre,  szeretetre, igazságosságra </a:t>
            </a:r>
            <a:r>
              <a:rPr lang="hu-HU" sz="2800" dirty="0"/>
              <a:t>nevelés, az állampolgári felelősségre, aktivitásra nevelés,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az </a:t>
            </a:r>
            <a:r>
              <a:rPr lang="hu-HU" sz="2800" dirty="0"/>
              <a:t>emberi jogok ismeretére és tudatosítására nevelés, hiszen  a környezettudatosságra </a:t>
            </a:r>
            <a:r>
              <a:rPr lang="hu-HU" sz="2800" dirty="0" smtClean="0"/>
              <a:t>nevelés színtere az egész napos iskolánk. 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20655"/>
            <a:ext cx="5103092" cy="298686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620655"/>
            <a:ext cx="5244041" cy="29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77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0481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  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609600"/>
            <a:ext cx="8596668" cy="59055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3200" dirty="0" smtClean="0"/>
              <a:t>Köszönöm a  figyelmet!  </a:t>
            </a:r>
          </a:p>
          <a:p>
            <a:pPr marL="0" indent="0">
              <a:buNone/>
            </a:pPr>
            <a:endParaRPr lang="hu-HU" sz="3200" dirty="0"/>
          </a:p>
          <a:p>
            <a:pPr marL="0" indent="0">
              <a:buNone/>
            </a:pPr>
            <a:endParaRPr lang="hu-HU" sz="3200" dirty="0" smtClean="0"/>
          </a:p>
          <a:p>
            <a:pPr marL="0" indent="0">
              <a:buNone/>
            </a:pPr>
            <a:endParaRPr lang="hu-HU" sz="3200" dirty="0"/>
          </a:p>
          <a:p>
            <a:pPr marL="0" indent="0" algn="ctr">
              <a:buNone/>
            </a:pPr>
            <a:endParaRPr lang="hu-HU" sz="3200" dirty="0" smtClean="0"/>
          </a:p>
          <a:p>
            <a:pPr marL="0" indent="0" algn="ctr">
              <a:buNone/>
            </a:pPr>
            <a:endParaRPr lang="hu-HU" sz="3200" dirty="0" smtClean="0"/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hu-HU" sz="3200" dirty="0" smtClean="0"/>
              <a:t> </a:t>
            </a:r>
            <a:r>
              <a:rPr lang="hu-HU" sz="2000" dirty="0" smtClean="0"/>
              <a:t>Dóróné Balázs Katalin   </a:t>
            </a:r>
          </a:p>
          <a:p>
            <a:pPr marL="0" indent="0" algn="ctr">
              <a:buNone/>
            </a:pPr>
            <a:r>
              <a:rPr lang="hu-HU" sz="2000" dirty="0" smtClean="0"/>
              <a:t>  2021. október 4.</a:t>
            </a:r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42" y="1657349"/>
            <a:ext cx="4362452" cy="32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2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0051" y="271463"/>
            <a:ext cx="8937914" cy="1271009"/>
          </a:xfrm>
        </p:spPr>
        <p:txBody>
          <a:bodyPr>
            <a:normAutofit/>
          </a:bodyPr>
          <a:lstStyle/>
          <a:p>
            <a:r>
              <a:rPr lang="hu-HU" sz="2200" dirty="0" smtClean="0"/>
              <a:t>„</a:t>
            </a:r>
            <a:r>
              <a:rPr lang="hu-HU" sz="2400" dirty="0" smtClean="0"/>
              <a:t>Haszontalanságokat ne </a:t>
            </a:r>
            <a:r>
              <a:rPr lang="hu-HU" sz="2400" dirty="0" err="1" smtClean="0"/>
              <a:t>gyűjts</a:t>
            </a:r>
            <a:r>
              <a:rPr lang="hu-HU" sz="2400" dirty="0" smtClean="0"/>
              <a:t> soha! Bélyeget, gyufaskatulyát, pénzt, vagyont. Csak a szépet </a:t>
            </a:r>
            <a:r>
              <a:rPr lang="hu-HU" sz="2400" dirty="0" err="1" smtClean="0"/>
              <a:t>gyűjtsed</a:t>
            </a:r>
            <a:r>
              <a:rPr lang="hu-HU" sz="2400" dirty="0" smtClean="0"/>
              <a:t> meg magadban”.  </a:t>
            </a:r>
            <a:br>
              <a:rPr lang="hu-HU" sz="2400" dirty="0" smtClean="0"/>
            </a:br>
            <a:r>
              <a:rPr lang="hu-HU" sz="2400" dirty="0" smtClean="0"/>
              <a:t>                                                                              </a:t>
            </a:r>
            <a:r>
              <a:rPr lang="hu-HU" sz="1300" dirty="0" smtClean="0"/>
              <a:t>Wass Albert</a:t>
            </a:r>
            <a:endParaRPr lang="hu-HU" sz="13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0050" y="1878806"/>
            <a:ext cx="11444288" cy="4707731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/>
              <a:t>Iskolánk 2016 januárjában sikeres pályázat </a:t>
            </a:r>
            <a:br>
              <a:rPr lang="hu-HU" sz="2400" dirty="0" smtClean="0"/>
            </a:br>
            <a:r>
              <a:rPr lang="hu-HU" sz="2400" dirty="0" smtClean="0"/>
              <a:t>eredményeképpen vette át az Örökös </a:t>
            </a:r>
            <a:r>
              <a:rPr lang="hu-HU" sz="2400" dirty="0" err="1" smtClean="0"/>
              <a:t>Ökoiskola</a:t>
            </a:r>
            <a:r>
              <a:rPr lang="hu-HU" sz="2400" dirty="0" smtClean="0"/>
              <a:t> címet. </a:t>
            </a:r>
            <a:endParaRPr lang="hu-HU" sz="2400" dirty="0"/>
          </a:p>
          <a:p>
            <a:r>
              <a:rPr lang="hu-HU" sz="2400" dirty="0" smtClean="0"/>
              <a:t>Iskolánknak 35 éves hagyományai vannak a fenntarthatóságra nevelés témakörében.</a:t>
            </a:r>
          </a:p>
          <a:p>
            <a:r>
              <a:rPr lang="hu-HU" sz="2400" dirty="0" smtClean="0"/>
              <a:t>E cím elnyerésével továbbra is szeretnénk megőrizni a környezettudatosságot, ennek szellemében folytatni nevelő-oktató munkánkat. </a:t>
            </a:r>
          </a:p>
          <a:p>
            <a:r>
              <a:rPr lang="hu-HU" sz="2400" dirty="0" smtClean="0"/>
              <a:t>A családias légkörű iskolánkban a helyes </a:t>
            </a:r>
            <a:r>
              <a:rPr lang="hu-HU" sz="2400" dirty="0"/>
              <a:t>szokások elsajátíttatása a minden </a:t>
            </a:r>
            <a:r>
              <a:rPr lang="hu-HU" sz="2400" dirty="0" smtClean="0"/>
              <a:t>pedagógus feladata. </a:t>
            </a:r>
          </a:p>
          <a:p>
            <a:r>
              <a:rPr lang="hu-HU" sz="2400" dirty="0" smtClean="0"/>
              <a:t>Iskolánk tantestülete nyitott a környezettudatos magatartás alakításában, </a:t>
            </a:r>
            <a:r>
              <a:rPr lang="hu-HU" sz="2400" dirty="0" err="1" smtClean="0"/>
              <a:t>öko</a:t>
            </a:r>
            <a:r>
              <a:rPr lang="hu-HU" sz="2400" dirty="0" smtClean="0"/>
              <a:t>-szemlélet formálók vagyunk a tanórákon, tanórán kívüli iskolai programok keretében, témaheteken, osztálykirándulásokon, táborozások szervezése során. </a:t>
            </a:r>
          </a:p>
          <a:p>
            <a:endParaRPr lang="hu-HU" sz="2400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99" y="655782"/>
            <a:ext cx="3055812" cy="189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1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2152" y="714375"/>
            <a:ext cx="11515725" cy="5915025"/>
          </a:xfrm>
        </p:spPr>
        <p:txBody>
          <a:bodyPr>
            <a:normAutofit/>
          </a:bodyPr>
          <a:lstStyle/>
          <a:p>
            <a:r>
              <a:rPr lang="hu-HU" sz="2400" dirty="0"/>
              <a:t>A környezettudatos </a:t>
            </a:r>
            <a:r>
              <a:rPr lang="hu-HU" sz="2400" dirty="0" smtClean="0"/>
              <a:t>gondolkodásunk, </a:t>
            </a:r>
            <a:br>
              <a:rPr lang="hu-HU" sz="2400" dirty="0" smtClean="0"/>
            </a:br>
            <a:r>
              <a:rPr lang="hu-HU" sz="2400" dirty="0" smtClean="0"/>
              <a:t>természetvédő szemléletünk prioritást élvez. </a:t>
            </a:r>
          </a:p>
          <a:p>
            <a:r>
              <a:rPr lang="hu-HU" sz="2400" dirty="0" smtClean="0"/>
              <a:t> Együttműködünk a városunk </a:t>
            </a:r>
            <a:r>
              <a:rPr lang="hu-HU" sz="2400" dirty="0"/>
              <a:t>önkormányzatával</a:t>
            </a:r>
            <a:r>
              <a:rPr lang="hu-HU" sz="2400" dirty="0" smtClean="0"/>
              <a:t>,</a:t>
            </a:r>
            <a:br>
              <a:rPr lang="hu-HU" sz="2400" dirty="0" smtClean="0"/>
            </a:br>
            <a:r>
              <a:rPr lang="hu-HU" sz="2400" dirty="0" smtClean="0"/>
              <a:t> </a:t>
            </a:r>
            <a:r>
              <a:rPr lang="hu-HU" sz="2400" dirty="0"/>
              <a:t>a </a:t>
            </a:r>
            <a:r>
              <a:rPr lang="hu-HU" sz="2400" dirty="0" smtClean="0"/>
              <a:t>gyógyfürdővel, a </a:t>
            </a:r>
            <a:r>
              <a:rPr lang="hu-HU" sz="2400" dirty="0"/>
              <a:t>városszépítő egyesülettel,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civil   </a:t>
            </a:r>
            <a:r>
              <a:rPr lang="hu-HU" sz="2400" dirty="0"/>
              <a:t>közösségekkel,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szülői munkaközösségekkel.</a:t>
            </a:r>
            <a:endParaRPr lang="hu-HU" sz="2400" dirty="0"/>
          </a:p>
          <a:p>
            <a:r>
              <a:rPr lang="hu-HU" sz="2400" dirty="0"/>
              <a:t>A tanulók </a:t>
            </a:r>
            <a:r>
              <a:rPr lang="hu-HU" sz="2400" dirty="0" smtClean="0"/>
              <a:t>rend iránti belső </a:t>
            </a:r>
            <a:r>
              <a:rPr lang="hu-HU" sz="2400" dirty="0"/>
              <a:t>igényeinek </a:t>
            </a:r>
            <a:r>
              <a:rPr lang="hu-HU" sz="2400" dirty="0" smtClean="0"/>
              <a:t>kialakítását </a:t>
            </a:r>
            <a:br>
              <a:rPr lang="hu-HU" sz="2400" dirty="0" smtClean="0"/>
            </a:br>
            <a:r>
              <a:rPr lang="hu-HU" sz="2400" dirty="0" smtClean="0"/>
              <a:t>napi szinten gyakoroltatjuk az iskolaotthonos </a:t>
            </a:r>
            <a:br>
              <a:rPr lang="hu-HU" sz="2400" dirty="0" smtClean="0"/>
            </a:br>
            <a:r>
              <a:rPr lang="hu-HU" sz="2400" dirty="0" smtClean="0"/>
              <a:t>környezetünkben. </a:t>
            </a:r>
          </a:p>
          <a:p>
            <a:r>
              <a:rPr lang="hu-HU" sz="2400" dirty="0" smtClean="0"/>
              <a:t>Az egészséges </a:t>
            </a:r>
            <a:r>
              <a:rPr lang="hu-HU" sz="2400" dirty="0"/>
              <a:t>iskolai </a:t>
            </a:r>
            <a:r>
              <a:rPr lang="hu-HU" sz="2400" dirty="0" smtClean="0"/>
              <a:t>környezetet alakítottunk ki </a:t>
            </a:r>
            <a:br>
              <a:rPr lang="hu-HU" sz="2400" dirty="0" smtClean="0"/>
            </a:br>
            <a:r>
              <a:rPr lang="hu-HU" sz="2400" dirty="0" smtClean="0"/>
              <a:t>(</a:t>
            </a:r>
            <a:r>
              <a:rPr lang="hu-HU" sz="2400" dirty="0"/>
              <a:t>mindennapi hulladék megfelelő gyűjtőbe helyezése teremben, folyosókon, aulában, szelektív gyűjtés az iskola udvarán, komposzt az udvarban).</a:t>
            </a:r>
          </a:p>
          <a:p>
            <a:r>
              <a:rPr lang="hu-HU" sz="2400" dirty="0"/>
              <a:t>A </a:t>
            </a:r>
            <a:r>
              <a:rPr lang="hu-HU" sz="2400" dirty="0" smtClean="0"/>
              <a:t>egyre tudatosabbak diákjaink a </a:t>
            </a:r>
            <a:r>
              <a:rPr lang="hu-HU" sz="2400" dirty="0"/>
              <a:t>természeti </a:t>
            </a:r>
            <a:r>
              <a:rPr lang="hu-HU" sz="2400" dirty="0" smtClean="0"/>
              <a:t>és épített környezetünk </a:t>
            </a:r>
            <a:r>
              <a:rPr lang="hu-HU" sz="2400" dirty="0"/>
              <a:t>iránt (udvari növényzet, kerti bútorok, játékok védelme).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39" y="489528"/>
            <a:ext cx="4308488" cy="37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5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350" y="3686175"/>
            <a:ext cx="3251199" cy="243839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138" y="3691703"/>
            <a:ext cx="3295426" cy="247156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616" y="482455"/>
            <a:ext cx="4730906" cy="2402032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50" y="426597"/>
            <a:ext cx="4964450" cy="2457890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0202" y="3685975"/>
            <a:ext cx="3249609" cy="243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0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900" y="514351"/>
            <a:ext cx="7138556" cy="485775"/>
          </a:xfrm>
        </p:spPr>
        <p:txBody>
          <a:bodyPr>
            <a:normAutofit/>
          </a:bodyPr>
          <a:lstStyle/>
          <a:p>
            <a:pPr algn="ctr"/>
            <a:r>
              <a:rPr lang="hu-HU" sz="2400" u="sng" dirty="0" smtClean="0"/>
              <a:t>Tevékenységeink </a:t>
            </a:r>
            <a:r>
              <a:rPr lang="hu-HU" sz="2400" u="sng" dirty="0" err="1" smtClean="0"/>
              <a:t>Ökosan</a:t>
            </a:r>
            <a:r>
              <a:rPr lang="hu-HU" sz="2400" u="sng" dirty="0" smtClean="0"/>
              <a:t> – lokális felelősséggel 1.</a:t>
            </a:r>
            <a:endParaRPr lang="hu-HU" sz="2400" u="sng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2899" y="1343026"/>
            <a:ext cx="11215688" cy="5172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+  </a:t>
            </a:r>
            <a:r>
              <a:rPr lang="hu-HU" sz="2400" b="1" dirty="0" smtClean="0"/>
              <a:t>Papírgyűjtés</a:t>
            </a:r>
            <a:r>
              <a:rPr lang="hu-HU" sz="2400" dirty="0" smtClean="0"/>
              <a:t> szeptember és április  </a:t>
            </a:r>
            <a:br>
              <a:rPr lang="hu-HU" sz="2400" dirty="0" smtClean="0"/>
            </a:br>
            <a:r>
              <a:rPr lang="hu-HU" sz="2400" dirty="0" smtClean="0"/>
              <a:t>(3 konténer papír - 2021 szeptembere)</a:t>
            </a:r>
          </a:p>
          <a:p>
            <a:pPr marL="0" indent="0">
              <a:buNone/>
            </a:pPr>
            <a:r>
              <a:rPr lang="hu-HU" sz="2400" dirty="0" smtClean="0"/>
              <a:t>+  </a:t>
            </a:r>
            <a:r>
              <a:rPr lang="hu-HU" sz="2400" b="1" dirty="0" smtClean="0"/>
              <a:t>Állatok témahét </a:t>
            </a:r>
            <a:r>
              <a:rPr lang="hu-HU" sz="2400" dirty="0" smtClean="0"/>
              <a:t>hagyománya – </a:t>
            </a:r>
            <a:br>
              <a:rPr lang="hu-HU" sz="2400" dirty="0" smtClean="0"/>
            </a:br>
            <a:r>
              <a:rPr lang="hu-HU" sz="2400" dirty="0" smtClean="0"/>
              <a:t>állatmenhelynek adomány gyűjtés </a:t>
            </a:r>
            <a:br>
              <a:rPr lang="hu-HU" sz="2400" dirty="0" smtClean="0"/>
            </a:br>
            <a:r>
              <a:rPr lang="hu-HU" sz="2400" dirty="0" smtClean="0"/>
              <a:t>– 568 kg kutyatáp (2020  októbere)</a:t>
            </a:r>
          </a:p>
          <a:p>
            <a:pPr marL="0" indent="0">
              <a:buNone/>
            </a:pPr>
            <a:r>
              <a:rPr lang="hu-HU" sz="2400" dirty="0" smtClean="0"/>
              <a:t>+  </a:t>
            </a:r>
            <a:r>
              <a:rPr lang="hu-HU" sz="2400" b="1" dirty="0" smtClean="0"/>
              <a:t>Elemgyűjtési akció </a:t>
            </a:r>
            <a:r>
              <a:rPr lang="hu-HU" sz="2400" dirty="0" smtClean="0"/>
              <a:t>–</a:t>
            </a:r>
            <a:br>
              <a:rPr lang="hu-HU" sz="2400" dirty="0" smtClean="0"/>
            </a:br>
            <a:r>
              <a:rPr lang="hu-HU" sz="2400" dirty="0" smtClean="0"/>
              <a:t> PontVelem országos programban részvétel </a:t>
            </a:r>
          </a:p>
          <a:p>
            <a:pPr marL="0" indent="0">
              <a:buNone/>
            </a:pPr>
            <a:r>
              <a:rPr lang="hu-HU" sz="2400" dirty="0" smtClean="0"/>
              <a:t>+  Idei </a:t>
            </a:r>
            <a:r>
              <a:rPr lang="hu-HU" sz="2400" b="1" dirty="0" smtClean="0"/>
              <a:t>Pályaválasztási Napunk </a:t>
            </a:r>
            <a:r>
              <a:rPr lang="hu-HU" sz="2400" dirty="0" smtClean="0"/>
              <a:t>a mezőgazdasági szakmák területe – KITE látogatás, </a:t>
            </a:r>
            <a:r>
              <a:rPr lang="hu-HU" sz="2400" dirty="0" err="1" smtClean="0"/>
              <a:t>bio</a:t>
            </a:r>
            <a:r>
              <a:rPr lang="hu-HU" sz="2400" dirty="0" smtClean="0"/>
              <a:t> vendéglátó egységek látogatása</a:t>
            </a:r>
          </a:p>
          <a:p>
            <a:pPr marL="0" indent="0">
              <a:buNone/>
            </a:pPr>
            <a:r>
              <a:rPr lang="hu-HU" sz="2400" dirty="0" smtClean="0"/>
              <a:t>+  </a:t>
            </a:r>
            <a:r>
              <a:rPr lang="hu-HU" sz="2400" b="1" dirty="0" err="1" smtClean="0"/>
              <a:t>Újrahasznosítási</a:t>
            </a:r>
            <a:r>
              <a:rPr lang="hu-HU" sz="2400" b="1" dirty="0" smtClean="0"/>
              <a:t> zöld program </a:t>
            </a:r>
            <a:r>
              <a:rPr lang="hu-HU" sz="2400" dirty="0" smtClean="0"/>
              <a:t>– </a:t>
            </a:r>
            <a:r>
              <a:rPr lang="hu-HU" sz="2400" dirty="0" err="1" smtClean="0"/>
              <a:t>Ebesi</a:t>
            </a:r>
            <a:r>
              <a:rPr lang="hu-HU" sz="2400" dirty="0" smtClean="0"/>
              <a:t> </a:t>
            </a:r>
            <a:r>
              <a:rPr lang="hu-HU" sz="2400" dirty="0" err="1" smtClean="0"/>
              <a:t>ökoiskola</a:t>
            </a:r>
            <a:r>
              <a:rPr lang="hu-HU" sz="2400" dirty="0" smtClean="0"/>
              <a:t> kapcsolat – továbbképzésen, pályázaton részvétel</a:t>
            </a:r>
          </a:p>
          <a:p>
            <a:pPr marL="0" indent="0">
              <a:buNone/>
            </a:pPr>
            <a:r>
              <a:rPr lang="hu-HU" sz="2400" dirty="0" smtClean="0"/>
              <a:t>+  </a:t>
            </a:r>
            <a:r>
              <a:rPr lang="hu-HU" sz="2400" b="1" dirty="0" smtClean="0"/>
              <a:t>Te szedd!  </a:t>
            </a:r>
            <a:r>
              <a:rPr lang="hu-HU" sz="2400" dirty="0" smtClean="0"/>
              <a:t>Országos akcióban részvétel – iskola környezetének tisztán tartása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2397" y="57152"/>
            <a:ext cx="3700463" cy="38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5751" y="609600"/>
            <a:ext cx="8849013" cy="747713"/>
          </a:xfrm>
        </p:spPr>
        <p:txBody>
          <a:bodyPr>
            <a:normAutofit/>
          </a:bodyPr>
          <a:lstStyle/>
          <a:p>
            <a:r>
              <a:rPr lang="hu-HU" sz="2400" dirty="0" smtClean="0"/>
              <a:t>          Tevékenységeink </a:t>
            </a:r>
            <a:r>
              <a:rPr lang="hu-HU" sz="2400" dirty="0" err="1"/>
              <a:t>Ökosan</a:t>
            </a:r>
            <a:r>
              <a:rPr lang="hu-HU" sz="2400" dirty="0"/>
              <a:t> – lokális felelősséggel </a:t>
            </a:r>
            <a:r>
              <a:rPr lang="hu-HU" sz="2400" dirty="0" smtClean="0"/>
              <a:t>2.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597891"/>
            <a:ext cx="8596668" cy="4904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/>
              <a:t>Egyszer használatos eszközök mellőzése</a:t>
            </a:r>
            <a:r>
              <a:rPr lang="hu-HU" sz="2400" dirty="0"/>
              <a:t> iskolai rendezvények, osztályesemények idején is</a:t>
            </a:r>
          </a:p>
          <a:p>
            <a:pPr marL="0" indent="0">
              <a:buNone/>
            </a:pPr>
            <a:r>
              <a:rPr lang="hu-HU" sz="2400" dirty="0"/>
              <a:t>+  Városunkban </a:t>
            </a:r>
            <a:r>
              <a:rPr lang="hu-HU" sz="2400" dirty="0" err="1"/>
              <a:t>Kösely</a:t>
            </a:r>
            <a:r>
              <a:rPr lang="hu-HU" sz="2400" dirty="0"/>
              <a:t> Rt területén lévő </a:t>
            </a:r>
            <a:r>
              <a:rPr lang="hu-HU" sz="2400" b="1" dirty="0" smtClean="0"/>
              <a:t>botanikus</a:t>
            </a:r>
            <a:br>
              <a:rPr lang="hu-HU" sz="2400" b="1" dirty="0" smtClean="0"/>
            </a:br>
            <a:r>
              <a:rPr lang="hu-HU" sz="2400" b="1" dirty="0" smtClean="0"/>
              <a:t> </a:t>
            </a:r>
            <a:r>
              <a:rPr lang="hu-HU" sz="2400" b="1" dirty="0"/>
              <a:t>emlékkert látogatása</a:t>
            </a:r>
            <a:r>
              <a:rPr lang="hu-HU" sz="2400" dirty="0"/>
              <a:t>, </a:t>
            </a:r>
            <a:r>
              <a:rPr lang="hu-HU" sz="2400" dirty="0" smtClean="0"/>
              <a:t>gyomtalanítása</a:t>
            </a:r>
            <a:endParaRPr lang="hu-HU" sz="2400" dirty="0"/>
          </a:p>
          <a:p>
            <a:pPr marL="0" indent="0">
              <a:buNone/>
            </a:pPr>
            <a:r>
              <a:rPr lang="hu-HU" sz="2400" dirty="0"/>
              <a:t>+  Iskolakert program részeként </a:t>
            </a:r>
            <a:r>
              <a:rPr lang="hu-HU" sz="2400" b="1" dirty="0"/>
              <a:t>gyógynövényes kert művelése</a:t>
            </a:r>
            <a:r>
              <a:rPr lang="hu-HU" sz="2400" dirty="0"/>
              <a:t> tanórán és szabadidőben</a:t>
            </a:r>
          </a:p>
          <a:p>
            <a:pPr marL="0" indent="0">
              <a:buNone/>
            </a:pPr>
            <a:r>
              <a:rPr lang="hu-HU" sz="2400" dirty="0"/>
              <a:t>+  Részt veszünk folyamatosan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az </a:t>
            </a:r>
            <a:r>
              <a:rPr lang="hu-HU" sz="2400" dirty="0"/>
              <a:t>Iskolagyümölcs </a:t>
            </a:r>
            <a:r>
              <a:rPr lang="hu-HU" sz="2400" dirty="0" smtClean="0"/>
              <a:t>programban - </a:t>
            </a:r>
            <a:r>
              <a:rPr lang="hu-HU" sz="2400" b="1" dirty="0" smtClean="0"/>
              <a:t>komposztálunk</a:t>
            </a:r>
            <a:endParaRPr lang="hu-HU" sz="2400" b="1" dirty="0"/>
          </a:p>
          <a:p>
            <a:pPr marL="0" indent="0">
              <a:buNone/>
            </a:pPr>
            <a:r>
              <a:rPr lang="hu-HU" sz="2400" dirty="0"/>
              <a:t>+  </a:t>
            </a:r>
            <a:r>
              <a:rPr lang="hu-HU" sz="2400" b="1" dirty="0"/>
              <a:t>Biztonságos játszótér </a:t>
            </a:r>
            <a:r>
              <a:rPr lang="hu-HU" sz="2400" b="1" dirty="0" smtClean="0"/>
              <a:t>és szabadtéri kondipark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van </a:t>
            </a:r>
            <a:r>
              <a:rPr lang="hu-HU" sz="2400" dirty="0"/>
              <a:t>az iskola alsós udvarán</a:t>
            </a:r>
          </a:p>
          <a:p>
            <a:pPr marL="0" indent="0">
              <a:buNone/>
            </a:pPr>
            <a:r>
              <a:rPr lang="hu-HU" sz="2400" b="1" dirty="0"/>
              <a:t>+  Pihenő padok </a:t>
            </a:r>
            <a:r>
              <a:rPr lang="hu-HU" sz="2400" dirty="0"/>
              <a:t>vannak az iskola felsős udvarán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88" y="1488297"/>
            <a:ext cx="4086225" cy="22550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547" y="4165599"/>
            <a:ext cx="4122665" cy="23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8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63418"/>
            <a:ext cx="9481080" cy="655782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Tevékenységeink </a:t>
            </a:r>
            <a:r>
              <a:rPr lang="hu-HU" sz="2400" dirty="0" err="1"/>
              <a:t>Ökosan</a:t>
            </a:r>
            <a:r>
              <a:rPr lang="hu-HU" sz="2400" dirty="0"/>
              <a:t> – lokális </a:t>
            </a:r>
            <a:r>
              <a:rPr lang="hu-HU" sz="2400" dirty="0" smtClean="0"/>
              <a:t>felelősséggel   3.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1463" y="1128714"/>
            <a:ext cx="11515725" cy="53720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hu-HU" sz="2300" dirty="0" smtClean="0"/>
          </a:p>
          <a:p>
            <a:pPr marL="0" indent="0">
              <a:buNone/>
            </a:pP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Madáretetők készítése és kihelyezése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iskola udvarán lévő fákra</a:t>
            </a:r>
          </a:p>
          <a:p>
            <a:pPr marL="0" indent="0">
              <a:buNone/>
            </a:pP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Részt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veszünk a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Világ Legnagyobb Tanórája </a:t>
            </a:r>
            <a: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globális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célok megismertetésében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tanórai keretek között</a:t>
            </a:r>
          </a:p>
          <a:p>
            <a:pPr marL="0" indent="0">
              <a:buNone/>
            </a:pP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Saját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Városismereti versenyt szervezünk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felfedeztető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séta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formájában (gyógyvíz kutak helyére is)</a:t>
            </a:r>
          </a:p>
          <a:p>
            <a:pPr marL="0" indent="0">
              <a:buNone/>
            </a:pP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Thököly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Napon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Családi  Sport </a:t>
            </a:r>
            <a: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</a:t>
            </a:r>
            <a:r>
              <a:rPr lang="hu-HU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-főzőnapot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tartunk</a:t>
            </a:r>
          </a:p>
          <a:p>
            <a:pPr marL="0" indent="0">
              <a:buNone/>
            </a:pP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Fenntarthatósági témahét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egész iskolát érintő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(</a:t>
            </a:r>
            <a:r>
              <a:rPr lang="hu-H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minden </a:t>
            </a:r>
            <a:r>
              <a:rPr lang="hu-H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tanuló aktív részvételével</a:t>
            </a:r>
            <a:r>
              <a:rPr lang="hu-H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Kupakot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gyűjtünk egész évben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 iskola udvarán elhelyezett szívkosárba</a:t>
            </a:r>
          </a:p>
          <a:p>
            <a:pPr marL="0" indent="0">
              <a:buNone/>
            </a:pP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Víz </a:t>
            </a:r>
            <a:r>
              <a:rPr lang="hu-H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Föld Világnapi versenyen </a:t>
            </a:r>
            <a:r>
              <a:rPr lang="hu-H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veszünk részt 7-8-os csapatokkal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9875" y="2016126"/>
            <a:ext cx="2840038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300038"/>
            <a:ext cx="8540557" cy="757237"/>
          </a:xfrm>
        </p:spPr>
        <p:txBody>
          <a:bodyPr>
            <a:normAutofit/>
          </a:bodyPr>
          <a:lstStyle/>
          <a:p>
            <a:r>
              <a:rPr lang="hu-HU" sz="2400" dirty="0" smtClean="0"/>
              <a:t>           Tevékenységeink </a:t>
            </a:r>
            <a:r>
              <a:rPr lang="hu-HU" sz="2400" dirty="0" err="1"/>
              <a:t>Ökosan</a:t>
            </a:r>
            <a:r>
              <a:rPr lang="hu-HU" sz="2400" dirty="0"/>
              <a:t> – lokális </a:t>
            </a:r>
            <a:r>
              <a:rPr lang="hu-HU" sz="2400" dirty="0" smtClean="0"/>
              <a:t>felelősséggel 4. 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1463" y="1057275"/>
            <a:ext cx="10329861" cy="5514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Fát ültetünk a ballagó 8-kal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lufieregetés helyett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Madarak és fák napja  -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osztályszintű séták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túrák szervezése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Technika és tervezés tantárgy keretében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tudatos vásárlás és tudatos fogyasztó szemléletet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alakítjuk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Kerttől az asztalig tanórai projekt kertében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A  helyi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Városszépítő Egyesülettel közös pályázatokon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veszünk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részt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Környezetvédelmi Világnap   - figyelemfelhívó plakátok készítésével –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kiállítás az aulában</a:t>
            </a:r>
          </a:p>
          <a:p>
            <a:pPr marL="0" indent="0">
              <a:buNone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Zöld Szív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Ifjúsági Természetvédő Mozgalom tagjai vagyunk –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szakmai találkozókra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táborokba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rendszeresen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járunk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2171" y="1391050"/>
            <a:ext cx="3484563" cy="25312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17" y="4556475"/>
            <a:ext cx="2477689" cy="18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1" y="328612"/>
            <a:ext cx="9031114" cy="1900238"/>
          </a:xfrm>
        </p:spPr>
        <p:txBody>
          <a:bodyPr>
            <a:normAutofit fontScale="90000"/>
          </a:bodyPr>
          <a:lstStyle/>
          <a:p>
            <a:r>
              <a:rPr lang="hu-HU" sz="2800" u="sng" dirty="0" smtClean="0"/>
              <a:t>Bizonyítékaink:</a:t>
            </a:r>
            <a:r>
              <a:rPr lang="hu-HU" sz="2800" dirty="0" smtClean="0"/>
              <a:t> 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faültetések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err="1" smtClean="0"/>
              <a:t>újrahasznosítások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szelektív gyűjtések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növényvédelem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komposztálás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23" y="440531"/>
            <a:ext cx="4638247" cy="27844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23" y="3600451"/>
            <a:ext cx="4638247" cy="2914648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68" y="440531"/>
            <a:ext cx="2732612" cy="3881437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27" y="4661695"/>
            <a:ext cx="2243661" cy="168274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64" y="4661695"/>
            <a:ext cx="2265626" cy="16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5569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293</TotalTime>
  <Words>219</Words>
  <Application>Microsoft Office PowerPoint</Application>
  <PresentationFormat>Szélesvásznú</PresentationFormat>
  <Paragraphs>67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Fazetta</vt:lpstr>
      <vt:lpstr>Örökös ökoiskola Thököly Imre  Két Tanítási Nyelvű Általános Iskola</vt:lpstr>
      <vt:lpstr>„Haszontalanságokat ne gyűjts soha! Bélyeget, gyufaskatulyát, pénzt, vagyont. Csak a szépet gyűjtsed meg magadban”.                                                                                 Wass Albert</vt:lpstr>
      <vt:lpstr>    </vt:lpstr>
      <vt:lpstr>  </vt:lpstr>
      <vt:lpstr>Tevékenységeink Ökosan – lokális felelősséggel 1.</vt:lpstr>
      <vt:lpstr>          Tevékenységeink Ökosan – lokális felelősséggel 2.</vt:lpstr>
      <vt:lpstr>Tevékenységeink Ökosan – lokális felelősséggel   3.</vt:lpstr>
      <vt:lpstr>           Tevékenységeink Ökosan – lokális felelősséggel 4. </vt:lpstr>
      <vt:lpstr>Bizonyítékaink:   faültetések  újrahasznosítások  szelektív gyűjtések  növényvédelem  komposztálás</vt:lpstr>
      <vt:lpstr>Környezetünk</vt:lpstr>
      <vt:lpstr>Öko munkacsoportot alakítottunk és vállaltuk, hogy </vt:lpstr>
      <vt:lpstr>   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Örökös ÖKOiskola Thököly Imre  Két Tanítási Nyelvű Általános Iskola</dc:title>
  <dc:creator>Dóróné Balázs Katalin</dc:creator>
  <cp:lastModifiedBy>Dóróné Balázs Katalin</cp:lastModifiedBy>
  <cp:revision>32</cp:revision>
  <dcterms:created xsi:type="dcterms:W3CDTF">2021-09-23T18:37:40Z</dcterms:created>
  <dcterms:modified xsi:type="dcterms:W3CDTF">2021-10-05T21:27:01Z</dcterms:modified>
</cp:coreProperties>
</file>