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4" autoAdjust="0"/>
  </p:normalViewPr>
  <p:slideViewPr>
    <p:cSldViewPr snapToGrid="0">
      <p:cViewPr varScale="1">
        <p:scale>
          <a:sx n="67" d="100"/>
          <a:sy n="67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896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06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231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245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91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304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19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356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347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385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829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37000">
              <a:schemeClr val="bg2">
                <a:tint val="98000"/>
                <a:satMod val="130000"/>
                <a:shade val="90000"/>
                <a:lumMod val="103000"/>
              </a:schemeClr>
            </a:gs>
            <a:gs pos="52000">
              <a:srgbClr val="C4D8E1"/>
            </a:gs>
            <a:gs pos="83000">
              <a:schemeClr val="tx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7D7BE-2C28-4310-B2F9-7179E2FE6618}" type="datetimeFigureOut">
              <a:rPr lang="hu-HU" smtClean="0"/>
              <a:t>2015.07.24.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55BA5-3971-4FB4-9A5E-13664F6AF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485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hokoly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821840"/>
          </a:xfrm>
          <a:solidFill>
            <a:schemeClr val="bg2">
              <a:lumMod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hu-HU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pedagógiai-szakmai ellenőrzés (tanfelügyelet) és pedagógusminősítés szakterületre vonatkozó, a szakértői feladatokhoz kapcsolódó aktuális jogszabályi háttér rövid összefoglalása, kiemelve a változásokat</a:t>
            </a:r>
            <a:endParaRPr lang="hu-HU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857767" y="4530085"/>
            <a:ext cx="4476465" cy="1655762"/>
          </a:xfr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hu-HU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Összeállította:</a:t>
            </a:r>
          </a:p>
          <a:p>
            <a:r>
              <a:rPr lang="hu-HU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Erdei Gyula mesterpedagógus</a:t>
            </a:r>
          </a:p>
          <a:p>
            <a:r>
              <a:rPr lang="hu-HU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Szaktanácsadó</a:t>
            </a:r>
          </a:p>
          <a:p>
            <a:r>
              <a:rPr lang="hu-HU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Sonkádi Szabadegyetem 2015</a:t>
            </a:r>
            <a:endParaRPr lang="hu-HU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hu-HU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5371" y="-1"/>
            <a:ext cx="1486629" cy="141446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43013" cy="107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60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028393"/>
              </p:ext>
            </p:extLst>
          </p:nvPr>
        </p:nvGraphicFramePr>
        <p:xfrm>
          <a:off x="1269242" y="695818"/>
          <a:ext cx="9198590" cy="5707064"/>
        </p:xfrm>
        <a:graphic>
          <a:graphicData uri="http://schemas.openxmlformats.org/drawingml/2006/table">
            <a:tbl>
              <a:tblPr firstRow="1" firstCol="1" bandRow="1"/>
              <a:tblGrid>
                <a:gridCol w="3148522"/>
                <a:gridCol w="3025034"/>
                <a:gridCol w="3025034"/>
              </a:tblGrid>
              <a:tr h="155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59411" marR="59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59411" marR="59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59411" marR="59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§ (8) a) (</a:t>
                      </a:r>
                      <a:r>
                        <a:rPr lang="hu-HU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minősítési  eljárás  során  a  minősítő bizottság)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áttekinti  és  értékeli  a  pedagógus  által feltöltött  portfóliót,  az  intézményi önértékelés pedagógusra  vonatkozó részeit…</a:t>
                      </a:r>
                    </a:p>
                  </a:txBody>
                  <a:tcPr marL="59411" marR="59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 minősítési eljárás során a minősítő bizottság) „a) áttekinti és értékeli a pedagógus által feltöltött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portfóliót, az intézményi önértékelés pedagógusra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vonatkozó részeit, valamint az országos pedagógiai-szakmai ellenőrzés során a látogatott foglalkozásokra vonatkozó megállapításokat és az országos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pedagógiai-szakmai ellenőrzés összegző értékelését…</a:t>
                      </a:r>
                    </a:p>
                  </a:txBody>
                  <a:tcPr marL="59411" marR="59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 új  szöveg  utolsó  fordulatába  bekerült  a kérdések feltételének szabályozása és határideje.</a:t>
                      </a:r>
                    </a:p>
                  </a:txBody>
                  <a:tcPr marL="59411" marR="59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§  Kiegészült az (5a)  bekezdéssel</a:t>
                      </a:r>
                    </a:p>
                  </a:txBody>
                  <a:tcPr marL="59411" marR="59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„(5a) Az (5) bekezdés szerinti munkaidő-kedvezményt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köznevelési intézmény vezetője az </a:t>
                      </a:r>
                      <a:r>
                        <a:rPr lang="hu-HU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OH-nak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vagy szaktanácsadói feladatok ellátása esetén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pedagógiai-szakmai szolgáltatást nyújtó intézménynek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 szakértői, szaktanácsadói feladatokra az adott tanítási, nevelési év, adott félévére szóló megbízása alapján köteles biztosítani.”</a:t>
                      </a:r>
                    </a:p>
                  </a:txBody>
                  <a:tcPr marL="59411" marR="59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szakértők  tartós  megbízást  kapnak  az  adott félévre  az  </a:t>
                      </a:r>
                      <a:r>
                        <a:rPr lang="hu-HU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OH-tól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és  e  megbízólevél  alapján  az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intézményvezető  köteles  az  összes  szabadnapot és  órakedvezményt  biztosítani  a  szakértői feladatok  ellátására,  tehát  nem  csak  azokon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napokon,  amikor  konkrét  látogatása  van  a szakértőnek.  Különös  tekintettel  arra  a  tényre, </a:t>
                      </a:r>
                      <a:r>
                        <a:rPr lang="hu-H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hogy  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minősítés  nem  csak  a  látogatásokból  áll, hanem  rengeteg  adminisztrációval  és  értékelő feladatokkal jár.</a:t>
                      </a:r>
                    </a:p>
                  </a:txBody>
                  <a:tcPr marL="59411" marR="59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115" y="0"/>
            <a:ext cx="1255885" cy="119492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41321" cy="1014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7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917611"/>
              </p:ext>
            </p:extLst>
          </p:nvPr>
        </p:nvGraphicFramePr>
        <p:xfrm>
          <a:off x="1214437" y="351733"/>
          <a:ext cx="9829801" cy="6286451"/>
        </p:xfrm>
        <a:graphic>
          <a:graphicData uri="http://schemas.openxmlformats.org/drawingml/2006/table">
            <a:tbl>
              <a:tblPr firstRow="1" firstCol="1" bandRow="1"/>
              <a:tblGrid>
                <a:gridCol w="3001088"/>
                <a:gridCol w="3617473"/>
                <a:gridCol w="3211240"/>
              </a:tblGrid>
              <a:tr h="190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§ (6a) (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6a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Aki  köznevelési  intézményben vezetői  vagy  magasabb  vezetői megbízást  kapott  vagy  ilyen  munkakört tölt  be,  a  megbízás  vagy  a  munkakör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betöltésének  ideje  alatt  akkor  is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besorolható  Mesterpedagógus  fokozatba, ha  az  (5)  és  (6)  bekezdésben meghatározott feladatok ellátásában nem vesz részt.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„(6a)  Annak  a  Mesterpedagógus  fokozatba  besorolt pedagógusnak,  aki  köznevelési  intézményben  vezetői vagy  magasabb  vezetői  megbízást  kapott  vagy  ilyen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munkakört  tölt  be,  a  megbízás  vagy  a  munkakör betöltésének  időtartama  alatt  mentesül  az  (5)  és  (6) bekezdésben meghatározott feladatok ellátása alól.”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Itt pontosabb megfogalmazásra került az, hogy a vezetői  munkakör  betöltése  mellett  a Mesterpedagógusnak  nem  kell  ellátnia  egyéb szakértői feladatokat.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2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§ Kiegészült a (6b) bekezdéssel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„(6b) Annak a Mesterpedagógus fokozatba besorolt pedagógusnak, aki Gyvt. hatálya alá tartozó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intézményben vezetői vagy magasabb vezetői megbízást kapott vagy ilyen munkakört tölt be…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Mivel  a  módosítás  hatására  a  Rendelet  hatálya kiterjed a Gyvt. hatálya alá tartó intézményekre is,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vezetőikre vonatkozóan is kell rendelkezni. Jelen  esetben  a  Gyvt.  hatálya  alá  tartozó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intézmények  vezetőinek,  amennyiben Mesterpedagógusok,  el  kell  látniuk  a  szakértői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feladatokat is.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§ (7)  (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 Az  (5)  bekezdés  szerinti  munkaidő-kedvezményben  részesülő  pedagógus évente  legfeljebb  huszonöt  alkalommal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bízható  meg  szakértői, szaktanácsadói feladatok ellátásával.  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„(7)  Az  (5)  bekezdés  szerinti  munkaidő-kedvezményben  részesülő  pedagógus  évente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legfeljebb huszonöt alkalommal bízható meg szakértői,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szaktanácsadói  feladatok  ellátásával.  A  köznevelési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intézményben  vezetői  vagy  magasabb  vezetői megbízással  rendelkező  vagy  ilyen  munkakört  betöltő pedagógus  szakértői,  szaktanácsadói  feladatainak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ellátásába  -  legfeljebb  öt  alkalom  erejéig  -  be  kell számítani  azt  is,  amikor  a  minősítő  bizottságnak  az intézményvezető  vagy  az  intézményvezető  által megbízott tagjaként jár el.”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Amennyiben  egy  szakértő  delegáltként  is  részt vesz  minősítésen,  az  évente  5  alkalom  erejéig beszámítható  az  ő  évi  25  alkalmas  szakértői kirendelésébe.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Tehát  ha  egy  évben  4 alkalommal  vett  részt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minősítésen  delegált  szerepben,  akkor  az  OH által  már  csak  21  alaklommal  rendelhető  ki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szakértőként vagy elnökként.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3352" y="1"/>
            <a:ext cx="1075805" cy="1023582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101454" cy="90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49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151296"/>
              </p:ext>
            </p:extLst>
          </p:nvPr>
        </p:nvGraphicFramePr>
        <p:xfrm>
          <a:off x="1100137" y="668739"/>
          <a:ext cx="9981844" cy="4892675"/>
        </p:xfrm>
        <a:graphic>
          <a:graphicData uri="http://schemas.openxmlformats.org/drawingml/2006/table">
            <a:tbl>
              <a:tblPr firstRow="1" firstCol="1" bandRow="1"/>
              <a:tblGrid>
                <a:gridCol w="3087998"/>
                <a:gridCol w="3446923"/>
                <a:gridCol w="3446923"/>
              </a:tblGrid>
              <a:tr h="14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§ Kiegészült az (1a) és (1b)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bekezdésekkel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„(1a)  A  Kutatótanár  fokozatba  lépéshez  szükséges minősítési  eljárás  eredményeként  a  következő döntések hozhatók: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„Kutatótanár fokozatba lép”,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„Pedagógus II. fokozatban marad” vagy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 „Mesterpedagógus fokozatban marad.”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(1b) A Kutatótanár fokozatba lépéshez szükséges minősítési eljárás befejezésétől számított további két év szakmai gyakorlat megszerzése után a minősítési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eljárás megismételhető, ha a Kutatótanár fokozatba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lépéshez szükséges minősítési eljárás az (1a) bekezdés b) vagy c) pontjában foglalt eredménnyel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zárult.”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Kutatótanári minősítési eljárás eredménye attól függ,  hogy  a  jelentkező  elérte-e  a  szükséges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85%-ot.  Amennyiben elérte: „Kutatótanár fokozatba lép”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Amennyiben  nem  érte  el,  attól  függően  kell megválasztani  a  döntés  szövegét,  hogy  melyik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fokozatból jelentkezett.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  mesterpedagógus  fokozatból  jelentkezett  az eljárásra  és  nem  érte  el  a  kívánt  pontszámot: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„Mesterpedagógus fokozatban marad” döntést kell hozni.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  pedagógus  II.  fokozatból  jelentkezett  az eljárásra  és  nem  érte  el  a  kívánt  pontszámot: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„Pedagógus  II  fokozatban  marad”  döntést  kell hozni.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§ (3)  (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 Kutatótanár  fokozatba  az  összes köznevelési  intézményben  pedagógus munkakörben  foglalkoztatottak  legfeljebb egy százaléka sorolható be.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„(3) Kutatótanár fokozatba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az összes köznevelési intézményben pedagógus-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munkakörben,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az összes Gyvt. hatálya alá tartozó intézményben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pedagógus-munkakörben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foglalkoztatottak  legfeljebb  egy-egy  százaléka sorolható be.”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Ezzel a rendelkezéssel nagyobb lett a kutatótanári fokozatba besorolható pedagógusok száma.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köznevelési  intézményekben  pedagógus munkakörben  foglalkoztatottak  1%-a,  valamint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külön  a  Gyvt.  hatálya  alá  tartozó  intézményben pedagógus-munkakörben foglalkoztatottak 1%-a. Erre is azét volt szükség, mert a módosítással a Rendelet  hatálya  immár  kiterjed  a  Gyvt.  alá tartozó intézményekre is.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3163" y="0"/>
            <a:ext cx="1118837" cy="106452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14425" cy="91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2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943237"/>
              </p:ext>
            </p:extLst>
          </p:nvPr>
        </p:nvGraphicFramePr>
        <p:xfrm>
          <a:off x="1114425" y="130959"/>
          <a:ext cx="10049444" cy="6618974"/>
        </p:xfrm>
        <a:graphic>
          <a:graphicData uri="http://schemas.openxmlformats.org/drawingml/2006/table">
            <a:tbl>
              <a:tblPr firstRow="1" firstCol="1" bandRow="1"/>
              <a:tblGrid>
                <a:gridCol w="3103023"/>
                <a:gridCol w="3855347"/>
                <a:gridCol w="3091074"/>
              </a:tblGrid>
              <a:tr h="1853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8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§ Kiegészült az (1a) és (1b)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bekezdésekkel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„(1a)  Óvodapszichológus,  iskolapszichológus munkakörben foglalkoztatott gyakornok esetében  - ha a  nevelési-oktatási  intézményben  nem  áll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alkalmazásban  olyan  pszichológus  szakképzettséggel rendelkező  személy  pedagógus-munkakörben,  aki  a gyakornok óvodapszichológus,  iskolapszichológus 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mentorálását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elláthatná  -  az  intézményvezető  a ….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pedagógiai  szakszolgálati  intézmény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óvodapszichológus,  iskolapszichológus  munkakörben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foglalkoztatott  munkatársának  mentorként  való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kijelölését  kérheti  a  fenntartótól,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Mentorral  kapcsolatos  hiányterületek szabályozására  került  sor,  különösen  az  olyan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helyzetekre,  munkakörökre  tekintettel,  ahol  egy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intézményen  belül  ritka  az  azonos  munkakörű szakember.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§ (2) a) Kiegészült az ac) alponttal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 minősítő bizottság tagjai: minősítő vizsga esetében)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 a  Gyvt.  hatálya  alá  tartozó  intézményben foglalkoztatott  gyakornok  esetében  az intézmény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vezetője vagy az általa megbízott, a minősítő vizsgán résztvevőnél  magasabb  fokozatba  besorolt,  azonos munkakörben foglalkoztatott alkalmazott,”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Itt  is  ki  kellett  egészíteni  a  Rendeletet  a  Gyvt.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hatálya alá tartozó intézmények beemelése miatt.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 Gyvt.-s  Gyakornokok  minősítővizsgáján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delegált  vagy  az intézményvezető,  vagy  olyan alkalmazott,  aki  a  vizsgázónál  magasabb fokozatba  van  besorolva  (tehát  minimum  Ped.  I) és azonos munkakörben foglalkoztatják.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2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§ (2) b) 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bb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(A  minősítő  bizottság  tagjai:  minősítési eljárás esetében)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bb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a  pedagógust  alkalmazó  köznevelési intézmény  vezetője  vagy  az  általa megbízott  pedagógus-szakvizsgával </a:t>
                      </a: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rendelkező  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alkalmazott,  az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intézményvezető  minősítési  eljárása esetében a fenntartó képviselője, valamint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  minősítő  bizottság  tagjai:  minősítési  eljárás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esetében) „bb)  a  pedagógust  alkalmazó  köznevelési  intézmény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vezetője  vagy  az  általa  megbízott  pedagógus-szakvizsgával  és  magasabb  vezetői,  vezetői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megbízással  rendelkező  vagy  ilyen  munkakörben foglalkoztatott  alkalmazott,  az  intézményvezető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minősítési eljárása esetében a fenntartó képviselője,”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Minősítési  eljárás  esetén  (Ped  II-re, Mesterpedagógusra  vagy  Kutatótanár  fokozatra való  jelentkezéskor)  a  módosítás  alapján  a delegált  személye  esetében  már  nem  elegendő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  csak  szakvizsgával  rendelkezik,  hanem  már vezetőnek is kell lennie.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§ (2) b)  Kiegészült a 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bc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alponttal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  minősítő  bizottság  tagjai:  minősítési  eljárás esetében)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bc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 Gyvt.  hatálya  alá  tartozó  intézményben foglalkoztatott  pedagógus  esetében  az  intézmény vezetője  vagy  az  általa  megbízott,  a  minősítési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eljárásban résztvevőnél magasabb fokozatba besorolt, azonos  munkakörben  foglalkoztatott  alkalmazott,  az intézményvezető  minősítési  eljárása  esetében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fenntartó képviselője,”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Itt  is  ki  kellett  egészíteni  a  Rendeletet  a  Gyvt.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hatálya alá tartozó intézmények beemelése miatt.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Gyvt.-s Pedagógus minősítővizsgáján a delegált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vagy az intézményvezető, vagy olyan alkalmazott, aki  a  minősítésen  résztvevőnél  magasabb fokozatba van  besorolva (tehát minimum 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II)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és azonos munkakörben foglalkoztatják. Intézményvezető minősítésénél a fenntartó jelöl ki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delegáltat</a:t>
                      </a:r>
                    </a:p>
                  </a:txBody>
                  <a:tcPr marL="27271" marR="27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3352" y="0"/>
            <a:ext cx="1018429" cy="968991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49003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60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372006"/>
              </p:ext>
            </p:extLst>
          </p:nvPr>
        </p:nvGraphicFramePr>
        <p:xfrm>
          <a:off x="1071562" y="735065"/>
          <a:ext cx="9887590" cy="6066917"/>
        </p:xfrm>
        <a:graphic>
          <a:graphicData uri="http://schemas.openxmlformats.org/drawingml/2006/table">
            <a:tbl>
              <a:tblPr firstRow="1" firstCol="1" bandRow="1"/>
              <a:tblGrid>
                <a:gridCol w="3421863"/>
                <a:gridCol w="3464875"/>
                <a:gridCol w="3000852"/>
              </a:tblGrid>
              <a:tr h="96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3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§ (6) (6) A portfólió részletes követelményeit, a tartalmi  elemekhez  tartozó  alap-  és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szabadon  választható dokumentumok listáját az OH dolgozza ki, és teszi közzé az OH honlapján.  A pedagógusértékelési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eszközöket  az  OH  dolgozza  ki,  és  a miniszter hagyja jóvá.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„(6)  A  portfólió  részletes  követelményeit,  a  tartalmi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elemekhez  tartozó  alap-  és  szabadon  választható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dokumentumok  listáját  az  OH  dolgozza  ki,  és  teszi közzé  az  OH  honlapján.  A  pedagógusértékelési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eszközöket  az  OH  dolgozza  ki,  és  a miniszter  hagyja jóvá. A miniszter által jóváhagyott pedagógusértékelési eszközöket az OH közzéteszi a honlapján.”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OH-nak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már  nem  csak  a  portfólióval kapcsolatos  információkat  kell  közzétennie,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hanem a pedagógus értékelési eszközöket is.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7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§ (3) a) (A  Mesterpedagógus  és  Kutatótanár fokozat  eléréséhez  szükséges  minősítési eljárás során a minősítő bizottság) a) áttekinti  a  pedagógus  által  feltöltött portfóliót,  az  intézményi  önértékelés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pedagógusra  vonatkozó  részeit,  valamint az  országos  pedagógiai-szakmai ellenőrzés  során  látogatott  foglalkozások tapasztalatait…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  Mesterpedagógus  és  Kutatótanár  fokozat eléréséhez  szükséges  minősítési  eljárás  során  a minősítő bizottság) „a)  áttekinti  a  pedagógus  által  feltöltött  portfóliót,  az intézményi  önértékelés  pedagógusra  vonatkozó részeit,  valamint  az  országos  pedagógiai-szakmai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ellenőrzés során látogatott foglalkozások tapasztalatait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és  az  országos  pedagógiai-szakmai  ellenőrzés összegző  értékelését,  amelynek  során  felhasználja  a kapott  információkat…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mesterpedagógus  és  kutatótanár  fokozat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eléréséhez  szükséges  eljáráshoz  is  bekerült  a kérdések  feltételének  szabályait  rendező szövegrész.  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§ Kiegészült a (3a) bekezdéssel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„(3a)  Kutatótanár  fokozat  eléréséhez  szükséges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minősítési  eljárás  során  a  minősítő  bizottság  -  a  (3)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bekezdésben  foglaltakon  kívül  -  áttekinti  és  értékeli  a pedagógus  által  végzett  kutatás-fejlesztési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tevékenységet is.”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Tekintettel  arra,  hogy  a  Kutatótanár  fokozathoz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szükséges  minősítésre  való  jelentkezés  egyik feltétele,  hogy  a  jelentkező  rendszeres  szakmai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publikációs  tevékenységet  folytasson, elengedhetetlen, hogy azt a bizottság értékelje is.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§ (6) (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  Az  OH  minden  év  július  31-éig jelentést  készít  a  miniszter  részére, amelyben  javaslatot  tehet  a pedagógusértékelési  eszközök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módosítására.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„(6)  Az  OH  minden  év  július  31-éig  jelentést  készít  a miniszter  részére  a  minősítő  vizsgák  és  a  minősítési eljárások  tapasztalatairól,  amelyben  javaslatot  tehet  a pedagógusértékelési eszközök módosítására.”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jelentés  körét  ezzel  a  rendelkezéssel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kiszélesítették.</a:t>
                      </a:r>
                    </a:p>
                  </a:txBody>
                  <a:tcPr marL="36967" marR="3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2925" y="0"/>
            <a:ext cx="1069075" cy="1017178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014037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3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57990"/>
              </p:ext>
            </p:extLst>
          </p:nvPr>
        </p:nvGraphicFramePr>
        <p:xfrm>
          <a:off x="985837" y="204717"/>
          <a:ext cx="10287001" cy="6458331"/>
        </p:xfrm>
        <a:graphic>
          <a:graphicData uri="http://schemas.openxmlformats.org/drawingml/2006/table">
            <a:tbl>
              <a:tblPr firstRow="1" firstCol="1" bandRow="1"/>
              <a:tblGrid>
                <a:gridCol w="3301592"/>
                <a:gridCol w="3752119"/>
                <a:gridCol w="3233290"/>
              </a:tblGrid>
              <a:tr h="82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§ (5) (5) Az  intézményvezető  a  pedagógus jelentkezését  május  10-éig  rögzíti  az  OH által  működtetett  informatikai  támogató rendszerben.  Az  intézményvezető  a pedagógus  minősítő  vizsgára,  minősítési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eljárásra  való  jelentkezésének  rögzítését nem tagadhatja meg.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„(5)  Az  intézményvezető  a  pedagógus  jelentkezését május  10-éig  rögzíti  az  OH  által  működtetett informatikai  támogató  rendszerben,  amelyről  a pedagógus  az  OH-tól  elektronikus  úton  visszajelzést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kap.  Az  intézményvezető  a  pedagógus  minősítő vizsgára,  minősítési  eljárásra  való  jelentkezésének rögzítését nem tagadhatja meg.”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Bekerült  a  Rendeletbe,  hogy  az 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OH-nak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vissza kell  jeleznie  a  pedagógus  részére  a jelentkezéséről.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§ Kiegészült a (9a) bekezdéssel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„(9a)  Ha  a  pedagógus  az  adott  év  április  30-áig kezdeményezte  az  intézményvezetőnél  a  következő évi  minősítési  eljárásra  történő  jelentkezését,  de  az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intézményvezető  nem  vagy  hibásan  rögzítette  azt  az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  által  működtetett informatikai  támogató rendszerben,  akkor  a  pedagógus  az  OH  részére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benyújtott írásbeli kérelmével a jelentkezés éve május 31-éig  kérheti  a  minisztertől  a  minősítési  tervbe  való felvételét.  Azt  a  (8)  bekezdésben  meghatározott kérelmezőt,  aki  a  minősítési  tervbe  történő  felvétel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feltételeinek  megfelel,  pótlólag  fel  kell  venni  a minősítési tervbe.”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pótlólagos  jelentkezés  határidői  és  eljárása  itt került szabályozásra.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§ (6) (6) Ha  a  pedagógus  neki  fel  nem  róható okból  nem  tud  részt  venni  a  minősítő vizsgán,  minősítési  eljárásban,  az  OH  új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időpontot  jelöl  ki  a  számára.  E  szabály alkalmazásában a pedagógusnak fel nem róható ok minden olyan a részvételt gátló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esemény,  körülmény,  amelynek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bekövetkezése  nem  vezethető  vissza a pedagógus  szándékos  vagy  gondatlan magatartására.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„(6)  Ha  a  pedagógus  neki  fel  nem  róható  okból  nem tud részt venni a minősítő vizsga, minősítési eljárás - a pedagógus  személyes  részvételét  igénylő  - eseményén,  az OH új  időpontot jelöl ki a számára.  E szabály alkalmazásában  a  pedagógusnak  fel  nem róható  ok  minden  olyan  a  részvételt  gátló  esemény, körülmény,  amelynek  bekövetkezése  nem  vezethető vissza  a  pedagógus  szándékos  vagy  gondatlan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magatartására.  A  pedagógus  az  új  időpont  kijelölése iránti  kérelmet  az  ok  megjelölésével,  az  ok felmerülésével  egyidejűleg,  de  legkésőbb  az elmulasztott esemény napját követő nyolc napon belül nyújthatja  be  az  OH  részére…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Részletesebb  kidolgozásra  került  a  pedagógus személyes  megjelenését  igénylő  minősítési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események elmaradásának kezelése. Nem  felróható  okból  történt  elmaradás  esetén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pedagógus  kérelmet  nyújthat  be  az 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OH-nak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legkésőbb az elmulasztott esemény (pl. látogatás) után 8 napon belül.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Szabályozásra  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került  az  is,  hogy  ha  a pedagógusnak  felróható  okból  hiúsult  meg  az esemény,  akkor  a  minősítő  vizsga  sikertelen (tehát ismétlésre kerül sor, ami már díjköteles).</a:t>
                      </a:r>
                    </a:p>
                  </a:txBody>
                  <a:tcPr marL="31387" marR="31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0044" y="0"/>
            <a:ext cx="831956" cy="79157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858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3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647730"/>
              </p:ext>
            </p:extLst>
          </p:nvPr>
        </p:nvGraphicFramePr>
        <p:xfrm>
          <a:off x="1014412" y="111639"/>
          <a:ext cx="10231343" cy="6654038"/>
        </p:xfrm>
        <a:graphic>
          <a:graphicData uri="http://schemas.openxmlformats.org/drawingml/2006/table">
            <a:tbl>
              <a:tblPr firstRow="1" firstCol="1" bandRow="1"/>
              <a:tblGrid>
                <a:gridCol w="3373401"/>
                <a:gridCol w="3428971"/>
                <a:gridCol w="3428971"/>
              </a:tblGrid>
              <a:tr h="90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34657" marR="34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34657" marR="34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34657" marR="34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§ (8) (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 A  pedagógus  a  jelentkezés  évének november 30. napjáig feltölti a portfólióját az  OH  által  működtetett  informatikai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támogató  rendszerbe.  Ha  a minősítési eljárás  (4)  bekezdés  szerint  kijelölt időpontja  a  következő  tanévre  esik,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pedagógus  az  azt  megelőző  tanítási  év végéig módosíthatja portfólióját, amikor a minősítésre sor kerül.</a:t>
                      </a:r>
                    </a:p>
                  </a:txBody>
                  <a:tcPr marL="34657" marR="34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„(8)  A  pedagógus  a  jelentkezés  évének  november 30. napjáig feltölti a portfólióját az OH által működtetett informatikai  támogató  rendszerbe.  Ha  a  pedagógus  e határidőre  nem  tölti  fel  portfólióját,  az  OH  -  minősítő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bizottság kirendelése nélkül - állapítja meg a minősítő vizsga, a minősítési  eljárás sikertelenségét és kiállítja erről a tanúsítványt. Ha a portfólió feltöltése nem teljes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körűen történt meg, azonban a szakmai önéletrajz, az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eredetiségnyilatkozat,  -  ha  szükséges  -  az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intézményvezetői  munkáltatói  igazolás,  a  pedagógust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foglalkoztató  intézmény  intézményi  környezetének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 bemutatása,  a  szakmai  életút  értékelése, valamint  a  nevelő-oktató  munka  alapdokumentumai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hiánytalanul  feltöltésre  kerültek,  a  minősítő  bizottság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elnökének  felszólítására…</a:t>
                      </a:r>
                    </a:p>
                  </a:txBody>
                  <a:tcPr marL="34657" marR="34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Szabályozásra került az eljárás abban az esetben ha a pedagógus: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egyáltalán  nem    tölt  fel  portfóliót  a  megadott határidő alatt (a minősítés sikertelen, az ismétlése pedig már díjköteles, ha az első ingyenes volt)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ha  csak  a  portfólió  egyes  itt  meghatározott részeit  töltötte  fel  (a  hiánypótlás  eljárása  és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határideje)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amennyiben  a  hiánypótlásnak  nem,  vagy  nem teljeskörűen tesz eleget, a minősítés sikertelen.</a:t>
                      </a:r>
                    </a:p>
                  </a:txBody>
                  <a:tcPr marL="34657" marR="34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12.§ (2) (2) A  megismételt  minősítő  vizsga,  a megismételt,  továbbá  a  nem  kötelező minősítési  eljárás  díja  a  kötelező legkisebb  alapbér  (minimálbér)  hetven százaléka,  amelyet  az  eljárás kezdeményezőjének  a  minősítő  vizsgát, minősítési  eljárást  szervező  OH  Magyar Államkincstárnál  vezetett  számlájára  kell befizetnie.</a:t>
                      </a:r>
                    </a:p>
                  </a:txBody>
                  <a:tcPr marL="34657" marR="34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„(2)  A  megismételt  minősítő  vizsga,  a  megismételt, továbbá  a  nem  kötelező  minősítési  eljárás  díja  a központi  költségvetésről  szóló  törvényben meghatározott  az  illetmény  számítását  megalapozó vetítési  alap  hetven  százaléka,  amelyet  az  eljárás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kezdeményezőjének  a  minősítő  vizsgát,  minősítési eljárást  szervező  OH  kincstárnál  vezetett  számlájára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kell  befizetnie.  Megismételt  minősítő  vizsgának, minősítési  eljárásnak  a  magasabb  fokozatba  történő besorolás  megszerzésére  irányuló  sikertelenül  zárult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minősítő  vizsgát,  minősítési  eljárást  követően  az ugyanazon  fokozatba  történő  besorolás</a:t>
                      </a:r>
                    </a:p>
                  </a:txBody>
                  <a:tcPr marL="34657" marR="34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Megváltozott  a  díjköteles  minősítések  díjának számítási  módja  jogharmonizáció  következtében. Tekintettel  arra,  hogy  a  pedagógusok  illetménye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elválasztásra került a mindenkori minimálbértől és a  vetítési  alap  szorzásával  kerül  kiszámításra,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vizsgadíjat  is  ehhez  kell  igazítani.  (2015-ben  a vetítési alap 101 500 Ft)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Meghatározásra került a vizsga díjának befizetési módja,  valamint  az  ismétlővizsga/ismétlő  eljárás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definíciója is.</a:t>
                      </a:r>
                    </a:p>
                  </a:txBody>
                  <a:tcPr marL="34657" marR="34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5291" y="0"/>
            <a:ext cx="946709" cy="900752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61587" cy="78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2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011570"/>
              </p:ext>
            </p:extLst>
          </p:nvPr>
        </p:nvGraphicFramePr>
        <p:xfrm>
          <a:off x="1128712" y="563936"/>
          <a:ext cx="10076099" cy="5479796"/>
        </p:xfrm>
        <a:graphic>
          <a:graphicData uri="http://schemas.openxmlformats.org/drawingml/2006/table">
            <a:tbl>
              <a:tblPr firstRow="1" firstCol="1" bandRow="1"/>
              <a:tblGrid>
                <a:gridCol w="3236113"/>
                <a:gridCol w="3419993"/>
                <a:gridCol w="3419993"/>
              </a:tblGrid>
              <a:tr h="1087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6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§ Kiegészült az (1a) bekezdéssel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„(1a) Az (1) bekezdés a)-g) pontja szerinti különböző jogviszonyokban  szerzett  szakmai  gyakorlat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időtartamát össze kell számítani. Az összeszámításkor egy évnek 365 napos időtartam felel meg. A szakmai gyakorlat megállapításakor  az  azonos  időtartamra figyelembe  vehető  több  jogviszony  közül  csak  egy jogviszony számítható be.”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Meghatározásra  került  a  szakmai  gyakorlat számításának  módja  is  a  beérkezett  kérdések tükrében.  Fontos,  hogy  a  párhuzamosan  futó jogviszonyok  közül,  csak  az  egyiket  lehet beszámítani  a  párhuzamosan  futás  időtartama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alatt.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§ Kiegészült a (4) bekezdéssel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„(4)  Ha  a  pedagógus  a  munkaköréhez  jogszabályban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előírt  újabb  szakképzettséget  szerez  magasabb végzettségi szinten, a magasabb végzettségi szintnek megfelelő  illetményalapra  az  oklevél  bemutatását követő hónap első napjától jogosult.”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Szükséges  kiegészítés,  tekintettel  arra,  hogy  a magasabb  fokozatba  sorolás  a  (3)  bekezdés,  itt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kell  szabályozni  a  magasabb  végzettség  alapján történő átsorolást is. (Rendelet 38. §)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5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 § Kiegészült a (2a) bekezdéssel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„(2a)  Nem  kell  alkalmazni  a  (2)  bekezdést  abban  az esetben, ha a munkavállaló a Gyvt. hatálya alá tartozó, ugyanazon  intézményben  újabb,  pedagógus munkakörre létesített foglalkoztatási jogviszonyt létesít azt  követően,  hogy  az  intézmény  vezetőjének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kezdeményezésére az  intézményen  belül pedagógus-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munkakörből nem pedagógus munkakörbe került át.”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(2) bekezdés szabályozza azt az esetet, ha egy pedagógusnak  megszűnik  a  pedagógus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munkakörre  szóló  jogviszonya  és  később  újat létesít.  (Ha  pl.  6  hónappal  később  létesít  csak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újat, akkor az új jogviszony kezdetétől számított 6 hónap  után  kezdeményezhető  a  minősítési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eljárás) Tekintettel  arra,  hogy  a  Gyvt.  hatálya  alá  tartozó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intézményekben előfordul a pedagógus munkakör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megszűnése,  más  munkakör  ellátása,  majd visszatérés  pedagógus  munkakörbe,  mindez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intézményen  belül,  erre  az  esetre  nem  kell alkalmazni a fenti jelentkezési korlátot.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2259" y="0"/>
            <a:ext cx="989741" cy="941696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014037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67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632957"/>
              </p:ext>
            </p:extLst>
          </p:nvPr>
        </p:nvGraphicFramePr>
        <p:xfrm>
          <a:off x="928687" y="245089"/>
          <a:ext cx="10259229" cy="6544386"/>
        </p:xfrm>
        <a:graphic>
          <a:graphicData uri="http://schemas.openxmlformats.org/drawingml/2006/table">
            <a:tbl>
              <a:tblPr firstRow="1" firstCol="1" bandRow="1"/>
              <a:tblGrid>
                <a:gridCol w="3231876"/>
                <a:gridCol w="3851072"/>
                <a:gridCol w="3176281"/>
              </a:tblGrid>
              <a:tr h="1904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29706" marR="29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29706" marR="29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29706" marR="29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§ (1)  (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 Az  1-14.  §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-ban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foglaltakat  alkalmazni kell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pedagógiai-szakmai szolgáltatást nyújtó intézményben pedagógiai szakértő, pedagógiai előadó, valamint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a  gyermekek  védelméről  és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gyámügyi  igazgatásról  szóló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törvény hatálya  alá  tartozó  intézményben pedagógus-munkakörben foglalkoztatott  tekintetében  is  azzal  az </a:t>
                      </a: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eltéréssel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hogy  a  besorolás  szerinti fokozat  megnevezése  igazodik  a munkakör megnevezéséhez.</a:t>
                      </a:r>
                    </a:p>
                  </a:txBody>
                  <a:tcPr marL="29706" marR="29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„(1)  Az  1-14.  §-ban  foglaltakat  a  pedagógiai-szakmai szolgáltatást  nyújtó  intézményben  pedagógiai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szakértő, pedagógiai előadó, valamint a Gyvt. hatálya alá  tartozó  intézményben  pedagógus-munkakörben foglalkoztatott  tekintetében  azzal  az  eltéréssel  kell alkalmazni,  hogy  a  besorolás  szerinti  fokozat megnevezése igazodik a munkakör megnevezéséhez.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Gyvt. hatálya alá tartozó intézményekben a minősítő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vizsga,  minősítési  eljárás  során  az  intézményi önértékelésre  vonatkozó  rendelkezéseket  nem  kell alkalmazni.”</a:t>
                      </a:r>
                    </a:p>
                  </a:txBody>
                  <a:tcPr marL="29706" marR="29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tanfelügyeleti  ellenőrzés  során  keletkező intézményi  önértékelés  bizottság  általi megtekintése részét képezi a minősítő vizsgának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és a minősítési eljárásnak.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Ebben  a  bekezdésben  ez  alól  kiveszi  a  Gyvt. hatálya  alá  tartozó  intézményekben  lefolytatásra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kerülő minősítéseket.</a:t>
                      </a:r>
                    </a:p>
                  </a:txBody>
                  <a:tcPr marL="29706" marR="29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§ (6)  (6)  Azokban  a  kollégiumokban, amelyekben  a  pedagógiai  felügyelői munkakör  nem  került  bevezetésre,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pedagógus  neveléssel-oktatással  lekötött munkaideje  heti  harminc,  gyakorló kollégiumban  és fogyatékos  tanulók kollégiumában heti huszonhat óra,  amely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teljesíthető  az  iskolai  vagy  kollégiumi foglalkozáson  részt  nem  vevő  tanulók  - étkezési,  alvási  és  a  heti  pihenőnapon, munkaszüneti  napon  teljesített  ügyeleti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időn  kívüli  -  folyamatos  pedagógiai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felügyeletének  ellátásával  is.  Ebben  az esetben  a  kollégiumi  pedagóguslétszám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meghatározásánál figyelembe kell venni a tanulók  nemenként  és  épületenként megadott  létszámát,  a  kollégiumi foglalkozási  időn  kívül  nemenként  és épületenként  átlagosan  100,  legfeljebb 120  fős  tanulói  csoporthoz  egy pedagógussal számolva.</a:t>
                      </a:r>
                    </a:p>
                  </a:txBody>
                  <a:tcPr marL="29706" marR="29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„(6)  Azokban  a  kollégiumokban,  amelyekben  a pedagógiai  felügyelői  munkakör  nem  került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bevezetésre,  a  pedagógus  neveléssel-oktatással lekötött  munkaideje  heti  harminc,  gyakorló kollégiumban  és  fogyatékos  tanulók  kollégiumában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heti  huszonhat  óra,  amely  teljesíthető  az  iskolai  vagy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kollégiumi  foglalkozáson  részt  nem  vevő  tanulók  - étkezési,  alvási és a heti  pihenőnapon, munkaszüneti napon  teljesített  ügyeleti  időn  kívüli  -  folyamatos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pedagógiai  felügyeletének  ellátásával  is.  Ebben  az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esetben  a  kollégiumi  pedagóguslétszám meghatározásánál  figyelembe  kell  venni  a  tanulók nemenként  és  épületenként  megadott  létszámát,  a kollégiumi  foglalkozási  időn  kívül  nemenként  és épületenként  átlagosan  száz,  legfeljebb  százhúsz  fős tanulói csoporthoz egy pedagógussal számolva. Ha az e  bekezdés  szerinti  pedagógus  részt  vesz  a  4.  §  (5) bekezdésében  meghatározott  feladatok  ellátásában, </a:t>
                      </a: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neveléssel-oktatással  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lekötött  munkaideje  nem  lehet </a:t>
                      </a: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több  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heti  huszonnégy,  gyakorló  kollégiumban  és fogyatékos tanulók kollégiumában heti húsz óránál.”</a:t>
                      </a:r>
                    </a:p>
                  </a:txBody>
                  <a:tcPr marL="29706" marR="29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Itt  került  szabályozásra  a  kollégiumban pedagógus  munkakörben  foglalkoztatott  és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szakértői feladatokat is ellátó Mesterpedagógusok munkaidő kedvezménye.</a:t>
                      </a:r>
                    </a:p>
                  </a:txBody>
                  <a:tcPr marL="29706" marR="29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7915" y="0"/>
            <a:ext cx="1004086" cy="955343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858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8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344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        Felhasznált irodalom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82890"/>
            <a:ext cx="10515600" cy="4894073"/>
          </a:xfrm>
        </p:spPr>
        <p:txBody>
          <a:bodyPr>
            <a:normAutofit fontScale="92500" lnSpcReduction="20000"/>
          </a:bodyPr>
          <a:lstStyle/>
          <a:p>
            <a:r>
              <a:rPr lang="hu-HU" sz="2000" b="1" dirty="0"/>
              <a:t>20/2012. (VIII. 31.) EMMI rendelet</a:t>
            </a:r>
            <a:r>
              <a:rPr lang="hu-HU" sz="2000" dirty="0"/>
              <a:t> </a:t>
            </a:r>
            <a:r>
              <a:rPr lang="hu-HU" sz="2000" b="1" dirty="0"/>
              <a:t>a nevelési-oktatási intézmények működéséről és a köznevelési intézmények névhasználatáról</a:t>
            </a:r>
            <a:endParaRPr lang="hu-HU" sz="2000" dirty="0"/>
          </a:p>
          <a:p>
            <a:r>
              <a:rPr lang="hu-HU" sz="2000" dirty="0"/>
              <a:t>22/2015. (IV. 21.) EMMI rendelet A nevelési-oktatási intézmények működéséről és a köznevelési </a:t>
            </a:r>
            <a:r>
              <a:rPr lang="hu-HU" sz="2000" dirty="0" smtClean="0"/>
              <a:t>intézmények </a:t>
            </a:r>
            <a:r>
              <a:rPr lang="hu-HU" sz="2000" dirty="0"/>
              <a:t>névhasználatáról szóló 20/2012. (VIII. 31.) EMMI rendelet </a:t>
            </a:r>
            <a:r>
              <a:rPr lang="hu-HU" sz="2000" dirty="0" smtClean="0"/>
              <a:t>módosításáról</a:t>
            </a:r>
            <a:endParaRPr lang="hu-HU" sz="2000" dirty="0"/>
          </a:p>
          <a:p>
            <a:r>
              <a:rPr lang="hu-HU" sz="2000" b="1" dirty="0"/>
              <a:t>326/2013. (VIII. 30.) Korm. rendelet</a:t>
            </a:r>
            <a:r>
              <a:rPr lang="hu-HU" sz="2000" dirty="0"/>
              <a:t> </a:t>
            </a:r>
            <a:r>
              <a:rPr lang="hu-HU" sz="2000" b="1" dirty="0"/>
              <a:t>a pedagógusok előmeneteli rendszeréről és a közalkalmazottak jogállásáról szóló 1992. évi XXXIII. törvény köznevelési intézményekben történő végrehajtásáról</a:t>
            </a:r>
            <a:endParaRPr lang="hu-HU" sz="2000" dirty="0"/>
          </a:p>
          <a:p>
            <a:r>
              <a:rPr lang="hu-HU" sz="2000" dirty="0"/>
              <a:t>A Kormány 89/2015. (IV. 9.) Korm. </a:t>
            </a:r>
            <a:r>
              <a:rPr lang="hu-HU" sz="2000" dirty="0" smtClean="0"/>
              <a:t>Rendelete a </a:t>
            </a:r>
            <a:r>
              <a:rPr lang="hu-HU" sz="2000" dirty="0"/>
              <a:t>pedagógusok előmeneteli rendszeréről és a közalkalmazottak jogállásáról szóló 1992. évi </a:t>
            </a:r>
            <a:r>
              <a:rPr lang="hu-HU" sz="2000" dirty="0" smtClean="0"/>
              <a:t>XXXIII</a:t>
            </a:r>
            <a:r>
              <a:rPr lang="hu-HU" sz="2000" dirty="0"/>
              <a:t>. törvény köznevelési intézményekben történő végrehajtásáról szóló </a:t>
            </a:r>
            <a:r>
              <a:rPr lang="hu-HU" sz="2000" dirty="0" smtClean="0"/>
              <a:t>326/2013</a:t>
            </a:r>
            <a:r>
              <a:rPr lang="hu-HU" sz="2000" dirty="0"/>
              <a:t>. (VIII. 30.) Korm. rendelet módosításáról</a:t>
            </a:r>
          </a:p>
          <a:p>
            <a:r>
              <a:rPr lang="hu-HU" dirty="0" smtClean="0"/>
              <a:t>20/2012 magyarázó tábla segédanyag</a:t>
            </a:r>
          </a:p>
          <a:p>
            <a:r>
              <a:rPr lang="hu-HU" dirty="0" smtClean="0"/>
              <a:t>326/2012magyarázó tábla segédanyag</a:t>
            </a:r>
          </a:p>
          <a:p>
            <a:pPr marL="0" indent="0">
              <a:buNone/>
            </a:pPr>
            <a:r>
              <a:rPr lang="hu-HU" dirty="0" smtClean="0"/>
              <a:t>*</a:t>
            </a:r>
            <a:r>
              <a:rPr lang="hu-HU" sz="1700" dirty="0" smtClean="0"/>
              <a:t>A Rendeletek egyes paragrafusainál nem a teljes szöveg került beírásra, hanem csak az eleje a … esetében! A teljes szöveg a rendeletben olvasható!</a:t>
            </a:r>
          </a:p>
          <a:p>
            <a:pPr marL="0" indent="0">
              <a:buNone/>
            </a:pPr>
            <a:r>
              <a:rPr lang="hu-HU" dirty="0" smtClean="0"/>
              <a:t>A prezentációm az iskola honlapján lesz elérhető 2015. július 30-tól  </a:t>
            </a:r>
          </a:p>
          <a:p>
            <a:pPr marL="0" indent="0">
              <a:buNone/>
            </a:pPr>
            <a:r>
              <a:rPr lang="hu-HU" dirty="0" err="1" smtClean="0">
                <a:hlinkClick r:id="rId2"/>
              </a:rPr>
              <a:t>www.thokoly.hu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6115" y="-740"/>
            <a:ext cx="1255885" cy="119492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41179"/>
            <a:ext cx="1064427" cy="86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8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15152" y="406069"/>
            <a:ext cx="8652681" cy="1040594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törvényi eredeti háttér – a kezdetek: 2011-2012</a:t>
            </a:r>
            <a:endParaRPr lang="hu-H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szakértői, szaktanácsadói, minősítési rendszer:</a:t>
            </a:r>
          </a:p>
          <a:p>
            <a:r>
              <a:rPr lang="hu-HU" dirty="0" smtClean="0"/>
              <a:t>Törvényi háttér: 			2011. évi CXC törvény</a:t>
            </a:r>
          </a:p>
          <a:p>
            <a:r>
              <a:rPr lang="hu-HU" dirty="0" smtClean="0"/>
              <a:t>Tanfelügyelet: 			20/2012-es EMMI rendelet</a:t>
            </a:r>
          </a:p>
          <a:p>
            <a:r>
              <a:rPr lang="hu-HU" dirty="0" smtClean="0"/>
              <a:t>Szakmai támogató rendszer:  	48/2012-es EMMI rendelet</a:t>
            </a:r>
          </a:p>
          <a:p>
            <a:r>
              <a:rPr lang="hu-HU" dirty="0" smtClean="0"/>
              <a:t>Pedagógus minősítés:		326/2013-as kormány rendelet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115" y="0"/>
            <a:ext cx="1255885" cy="119492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37348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1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166281" y="2838734"/>
            <a:ext cx="5704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25000"/>
                  </a:schemeClr>
                </a:solidFill>
              </a:rPr>
              <a:t>Köszönöm a figyelmet!</a:t>
            </a:r>
            <a:endParaRPr lang="hu-HU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6" y="296199"/>
            <a:ext cx="1745300" cy="1662113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775" y="420961"/>
            <a:ext cx="1687782" cy="137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0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06" y="436728"/>
            <a:ext cx="10942472" cy="6155141"/>
          </a:xfrm>
          <a:prstGeom prst="rect">
            <a:avLst/>
          </a:prstGeom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6115" y="0"/>
            <a:ext cx="1255885" cy="1194920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1462206" cy="1194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96286" y="365126"/>
            <a:ext cx="10357513" cy="1054242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/>
            </a:r>
            <a:br>
              <a:rPr lang="hu-HU" dirty="0" smtClean="0"/>
            </a:br>
            <a:r>
              <a:rPr lang="hu-HU" sz="2700" dirty="0" smtClean="0"/>
              <a:t>Változás</a:t>
            </a:r>
            <a:br>
              <a:rPr lang="hu-HU" sz="2700" dirty="0" smtClean="0"/>
            </a:br>
            <a:r>
              <a:rPr lang="hu-HU" sz="2700" dirty="0" smtClean="0"/>
              <a:t> 20/2012. (VIII. 31.) Korm. rendelet 2015. április 22. napjával hatályba lépő módosításának [22/2015. (IV. 9.) EMMI rendelet] magyarázata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034145"/>
              </p:ext>
            </p:extLst>
          </p:nvPr>
        </p:nvGraphicFramePr>
        <p:xfrm>
          <a:off x="996286" y="1501255"/>
          <a:ext cx="10357512" cy="3780429"/>
        </p:xfrm>
        <a:graphic>
          <a:graphicData uri="http://schemas.openxmlformats.org/drawingml/2006/table">
            <a:tbl>
              <a:tblPr firstRow="1" firstCol="1" bandRow="1"/>
              <a:tblGrid>
                <a:gridCol w="3121867"/>
                <a:gridCol w="3121867"/>
                <a:gridCol w="4113778"/>
              </a:tblGrid>
              <a:tr h="638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5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145.  §  Az  országos  pedagógiai-szakmai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ellenőrzés  általános  célja,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145.  §  Az  országos  pedagógiai-szakmai ellenőrzés  általános  célja,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Kiegészítésre  került  a  pedagógiai-szakmai ellenőrzés (PSZE) célrendszere.  Szabályozásra került az intézményi önértékelés a határidők, a szereplők és a célok tekintetében.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146.  § (1)  A  nevelési-oktatási  intézmény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vezetője minden év augusztus 15-éig megküldi a megyei kormányhivatalnak a nevelési-oktatási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intézményben alkalmazott  pedagógusok névsorát és oktatási azonosító számát.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146.  §  (1)  Az  országos  pedagógiai-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szakmai ellenőrzés fajtái: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pedagógus ellenőrzése,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az intézményvezető ellenőrzése,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 az intézményellenőrzés.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Ebben  a  szakaszban  szabályozásra  kerültek  a pedagógus, az intézményvezető és az intézmény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ellenőrzésének célja, módszerei és területei.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923" y="0"/>
            <a:ext cx="952077" cy="90586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76"/>
            <a:ext cx="975183" cy="79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5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038706"/>
              </p:ext>
            </p:extLst>
          </p:nvPr>
        </p:nvGraphicFramePr>
        <p:xfrm>
          <a:off x="982639" y="477671"/>
          <a:ext cx="10072047" cy="6129581"/>
        </p:xfrm>
        <a:graphic>
          <a:graphicData uri="http://schemas.openxmlformats.org/drawingml/2006/table">
            <a:tbl>
              <a:tblPr firstRow="1" firstCol="1" bandRow="1"/>
              <a:tblGrid>
                <a:gridCol w="3035825"/>
                <a:gridCol w="3035825"/>
                <a:gridCol w="4000397"/>
              </a:tblGrid>
              <a:tr h="271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147.  § (1) A  szakértő  az ellenőrzés  előtt legalább  hét  nappal  felveszi  a  kapcsolatot  az intézményvezetővel.  Intézményellenőrzés esetén  az  ellenőrzést  vezető  szakértő  az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ellenőrzés  előtt  legalább  két  héttel  felveszi  a kapcsolatot az intézményvezetővel.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147. § (1) A hivatal minden év július 20-ig a  következő  évre  szóló  országos pedagógiai-szakmai  ellenőrzési  tervet  (a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továbbiakban:  ellenőrzési  terv)  készít megyei  bontásban.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új 147. § (1) a régi 146. § (2) bekezdésének tartalmát  szabályozza  újra.  Az  ellenőrzési  terv készítése már nem a kormányhivatalok feladata, hanem  az  Oktatási  Hivatalé,  ahol  megyei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bontásban  készülnek  el  a  tervek.  A  korábbi szabályozástól  eltérően  már  a  következő  évre szólóan  készül  a  terv  és  nem  a  következő tanévre, ezért a határidők is módosultak. Szabályozásra  kerültek  az  új  időpont  kijelölése iránti  kérelem  feltételei,  a  fel  nem  róható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körülmény.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2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148.  § (1)  Az  országos  pedagógiai-szakmai ellenőrzés fajtái: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a pedagógus ellenőrzése,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az intézményvezető ellenőrzése,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 az intézményellenőrzés.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148. § (1) Pedagógus ellenőrzése esetén az  ellenőrzésben  érintett pedagógus  az ellenőrzési  terv  elkészítése  évének november  30-áig  feltölti  a  pedagógusok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előmeneteli  rendszeréről…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147. § (1) bekezdése alapján a Hivatal elkészíti az  ellenőrzési  tervet  és  értesíti  az  érintett pedagógusokat  július  31.  napjáig.  Ennek megfelelően  az  ellenőrzésre  kerülő pedagógusnak  július  31.  napjától  november  30. napjáig  van  ideje  feltölteni  a  portfólióját,  amely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alapján a következő naptári évben ellenőrzik.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7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149.  § (1)  Az  intézményvezető  ellenőrzése az 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Nkt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7.  §  (1)  bekezdés a)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-h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pontja által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meghatározott  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nevelésioktatási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intézmény vezetőjére  és  a  többcélú  intézmény  szervezeti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és szakmai tekintetben önálló, nevelési-oktatási intézmény  feladatát  ellátó intézményegységének  vezetőjére  terjed  ki.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149.  §  (1)  Intézményvezető  ellenőrzése esetén  az  érintett  intézményvezető legkésőbb  az  ellenőrzési  terv  elkészítése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évének  november  30-áig  feltölti  a  hivatal által  működtetett  informatikai  támogató rendszerbe  a  vezetői  tevékenységet bemutató alábbi dokumentumokat: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vezetői  pályázatát,  vagy  annak hiányában vezetői programját,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az intézmény pedagógiai programját,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 az  ellenőrzést  megelőző  két  tanév munkatervét és éves beszámolóját, valamint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d) az  intézmény  szervezeti  és  működési szabályzatát.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(2)  Az  intézményvezetőt  egyidejűleg  két szakértő látogatja meg.”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394" marR="35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7506" y="0"/>
            <a:ext cx="1104494" cy="1050878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985838" cy="80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7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004439"/>
              </p:ext>
            </p:extLst>
          </p:nvPr>
        </p:nvGraphicFramePr>
        <p:xfrm>
          <a:off x="1596789" y="928049"/>
          <a:ext cx="8488907" cy="5597597"/>
        </p:xfrm>
        <a:graphic>
          <a:graphicData uri="http://schemas.openxmlformats.org/drawingml/2006/table">
            <a:tbl>
              <a:tblPr firstRow="1" firstCol="1" bandRow="1"/>
              <a:tblGrid>
                <a:gridCol w="2558649"/>
                <a:gridCol w="2558649"/>
                <a:gridCol w="3371609"/>
              </a:tblGrid>
              <a:tr h="313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150.  § (1)  Az intézményellenőrzés  célja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iránymutatás az intézmény pedagógiai-szakmai munkájának  fejlesztéséhez  annak  feltárása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által,….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„150.  §  (1)  A  köznevelési  intézmény ellenőrzése  esetén  az  érintett  intézmény…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 intézkedési  terv  elkészítésére  és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jóváhagyására  60  nap  áll  rendelkezésre  a korábbi 30 helyett.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határidő számításának megváltozott a kezdete: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Korábban  a  nevelőtestületnek  az  összegző szakértői  dokumentum  kézhezvételtől  számítva volt 30 napja a jóváhagyásra, az új szabályozás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viszont  előírja  az  informatikai  felületre  történő feltöltést, így innen kezdődik a 60 nap számítása.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A  korábbi  változatban  nem  volt  meghatározva.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új változatban a 60 napból 45 napja van az intézményvezetőnek  elkészíteni  az  intézkedési tervet,  így  15  nap  marad  a  nevelőtestületi jóváhagyásra.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 összegző  dokumentumok  részletes  tartalma kikerült a rendeletből.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151.  §   Az  országos pedagógiai-szakmai ellenőrzés  bármely  szintjében  részt  vevő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szakértő  az  általa  végzett  ellenőrzések  során hozzá  eljuttatott  és  általa  készített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dokumentumokat  a  róla  szóló  értékelőlap számára megküldött példányának kivételével az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ellenőrzés  befejeztével  a  kormányhivatalnak köteles  átadni.  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„151.  §  A  hivatal  által  működtetett informatikai  támogató  rendszer  biztosítja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benne rögzített ellenőrzési jegyzőkönyvek és összegző  szakértői  dokumentumok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ellenőrzést  követő  ötödik  év  december  31-éig  történő  elektronikus  tárolását…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Megváltozott  az  adatkezelő  szerv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(kormányhivatalról Oktatási Hivatalra).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korábbi  változat  nem  említi  a  dokumentumok formáját (az új szerint elektronikus).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Megváltozott  az  adat  tárolásának  időtartama  is (20 évről 5 évre).</a:t>
                      </a:r>
                    </a:p>
                  </a:txBody>
                  <a:tcPr marL="48927" marR="48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115" y="0"/>
            <a:ext cx="1255885" cy="119492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28738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6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994023"/>
              </p:ext>
            </p:extLst>
          </p:nvPr>
        </p:nvGraphicFramePr>
        <p:xfrm>
          <a:off x="1173707" y="350563"/>
          <a:ext cx="9935571" cy="5675503"/>
        </p:xfrm>
        <a:graphic>
          <a:graphicData uri="http://schemas.openxmlformats.org/drawingml/2006/table">
            <a:tbl>
              <a:tblPr firstRow="1" firstCol="1" bandRow="1"/>
              <a:tblGrid>
                <a:gridCol w="3400779"/>
                <a:gridCol w="3267396"/>
                <a:gridCol w="3267396"/>
              </a:tblGrid>
              <a:tr h="1115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7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 § (3) A kormányhivatalok a hivatal által meghatározott formai előírások alapján minden év  június  30-áig  beszámolót  küldenek  a hivatalnak  az  ellenőrzések  tapasztalatairól.  Ez alapján  a  hivatal  minden  év  július  31-éig jelentést  készít  az  oktatásért  felelős  miniszter részére,  amelyben  javaslatot  tehet  az ellenőrzési eszközök módosítására.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„(3) A hivatal minden év július 31-éig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jelentést készít az oktatásért felelős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miniszter részére, amelyben javaslatot tehet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ellenőrzési eszközök módosítására.”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Átvezetésre  került  a  feladat  új  ellátója,  az Oktatási Hivatal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5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153.  § Az  országos  pedagógiai-szakmai ellenőrzésben olyan köznevelési szakértő vehet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részt, aki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megfelel  az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Nkt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82.  §  (1)-(3)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bekezdésében előírt feltételeknek,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rendelkezik  az  ellenőrzés  szerinti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szakiránynak  megfelelő  végzettséggel  és szakképzettséggel…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„153.  §  Az  országos  pedagógiai-szakmai ellenőrzésben  olyan  köznevelési  szakértő vehet részt, aki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pedagógiai-szakmai  ellenőrzés  és pedagógusminősítés szakterületen  szerepel az  Országos  szakértői névjegyzékben,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valamint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az  országos  pedagógiai-szakmai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ellenőrzéshez  szükséges  szakmai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ismereteket  a  hivatal  által  szervezett hatvanórás továbbképzés  keretében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elsajátította.”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szakértők  megfelelési  kritériumai  módosultak,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Országos szakértői névjegyzékre vétel kiváltja a korábbi a) b) és d) pontokat is.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154.  § (1)  A  pedagógus  ellenőrzését  az ellenőrzési  szakértői  névjegyzékben  az ellenőrzött  pedagógus-munkakörének megfelelő  szakirányra  bejegyzett  szakértő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végezheti.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„154. § (1) A pedagógus ellenőrzésében az  érintett  pedagógussal  azonos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munkakörben és intézménytípusban szerzett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legalább  ötéves  szakmai  gyakorlattal rendelkező pedagógus vehet részt.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(2)  Az  intézményvezető  ellenőrzésében…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(3)  Az  intézményellenőrzést  az  adott intézménytípusban  …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Nagyobb  hangsúly  került  az  ellenőrzést  végző szakértők  szakmai  gyakorlati  követelményeire. Fontosabb  szerepe  van  annak,  hogy  a  szakértő az  ellenőrzöttel  azonos,  vagy  hasonló  területen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rendelkezzen szakmai gyakorlattal.</a:t>
                      </a:r>
                    </a:p>
                  </a:txBody>
                  <a:tcPr marL="42654" marR="42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3639" y="0"/>
            <a:ext cx="1118837" cy="106452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171388" cy="95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985725"/>
              </p:ext>
            </p:extLst>
          </p:nvPr>
        </p:nvGraphicFramePr>
        <p:xfrm>
          <a:off x="1610435" y="750627"/>
          <a:ext cx="8352430" cy="5227092"/>
        </p:xfrm>
        <a:graphic>
          <a:graphicData uri="http://schemas.openxmlformats.org/drawingml/2006/table">
            <a:tbl>
              <a:tblPr firstRow="1" firstCol="1" bandRow="1"/>
              <a:tblGrid>
                <a:gridCol w="2858896"/>
                <a:gridCol w="2746767"/>
                <a:gridCol w="2746767"/>
              </a:tblGrid>
              <a:tr h="2903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66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155.  § (1)  Az  országos  pedagógiai-szakmai ellenőrzésben  résztvevő  szakértőt  a kormányhivatal a szakértővel, mint természetes </a:t>
                      </a:r>
                      <a:r>
                        <a:rPr lang="hu-H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személlyel  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kötött  megbízási  szerződés keretében  bízza  meg  az  illetékességi  területén lévő  nevelési-oktatási  intézményben  ellátandó ellenőrzéssel.  Nem  rendelhető  ki  a  szakértő abba  az  intézménybe,  ahol  őt  vagy  közvetlen hozzátartozóját  pedagógusként  alkalmazzák, </a:t>
                      </a:r>
                      <a:r>
                        <a:rPr lang="hu-H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továbbá 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olyan intézménybe, ahol az ellenőrzést megelőző  két  évben  őt  vagy  közvetlen hozzátartozóját pedagógusként alkalmazták…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„155.  §  (1)  Az  országos  pedagógiai-szakmai  ellenőrzésben  részt  vevő  szakértőt a hivatal jelöli ki. Nem jelölhető ki a szakértő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 ellenőrzésre  abba  az  intézménybe,  ahol őt  vagy  a Polgári  Törvénykönyv  szerinti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közeli  hozzátartozóját  pedagógusként alkalmazzák,  továbbá  olyan  intézménybe,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ahol  az  ellenőrzést  megelőző  két  évben  őt vagy  a Polgári  Törvénykönyv szerinti  közeli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hozzátartozóját pedagógusként alkalmazták…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Megváltozott  a  szakértőt  kijelölő  szerv  a kormányhivatalról az Oktatási Hivatalra.  Pontosításra  került  a  közeli  hozzátartozó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fogalma, amely így már a polgári törvénykönyvről szóló  2013.  évi  V.  törvény  8:1.  §  (1)  </a:t>
                      </a:r>
                      <a:r>
                        <a:rPr lang="hu-HU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pontja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szerinti közeli hozzátartozót jelöli (a házastárs, az </a:t>
                      </a:r>
                      <a:r>
                        <a:rPr lang="hu-HU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egyeneságbeli</a:t>
                      </a: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rokon,  az  örökbefogadott,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mostoha- és a nevelt gyermek, az örökbefogadó-, a mostoha- és a nevelőszülő és a testvér).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115" y="0"/>
            <a:ext cx="1255885" cy="119492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28738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996287" y="0"/>
            <a:ext cx="10085696" cy="154556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>
                <a:solidFill>
                  <a:schemeClr val="bg2">
                    <a:lumMod val="50000"/>
                  </a:schemeClr>
                </a:solidFill>
              </a:rPr>
              <a:t>A pedagógusok előmeneteli rendszeréről és a közalkalmazottak jogállásáról szóló 1992. évi XXXIII. törvény köznevelési intézményekben történő </a:t>
            </a:r>
          </a:p>
          <a:p>
            <a:pPr algn="ctr"/>
            <a:r>
              <a:rPr lang="hu-HU" b="1" dirty="0">
                <a:solidFill>
                  <a:schemeClr val="bg2">
                    <a:lumMod val="50000"/>
                  </a:schemeClr>
                </a:solidFill>
              </a:rPr>
              <a:t>végrehajtásáról szóló 326/2013. (VIII. 30.) Korm. rendelet 2015. április 17. napjával hatályba lépő módosításának [89/2015. (IV. 9.) Korm. rendelet] </a:t>
            </a:r>
          </a:p>
          <a:p>
            <a:pPr algn="ctr"/>
            <a:r>
              <a:rPr lang="hu-HU" b="1" dirty="0">
                <a:solidFill>
                  <a:schemeClr val="bg2">
                    <a:lumMod val="50000"/>
                  </a:schemeClr>
                </a:solidFill>
              </a:rPr>
              <a:t>magyarázata 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685491"/>
              </p:ext>
            </p:extLst>
          </p:nvPr>
        </p:nvGraphicFramePr>
        <p:xfrm>
          <a:off x="996286" y="1692323"/>
          <a:ext cx="10208528" cy="5088382"/>
        </p:xfrm>
        <a:graphic>
          <a:graphicData uri="http://schemas.openxmlformats.org/drawingml/2006/table">
            <a:tbl>
              <a:tblPr firstRow="1" firstCol="1" bandRow="1"/>
              <a:tblGrid>
                <a:gridCol w="3494208"/>
                <a:gridCol w="3357160"/>
                <a:gridCol w="3357160"/>
              </a:tblGrid>
              <a:tr h="10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Módosult rendelet</a:t>
                      </a:r>
                    </a:p>
                  </a:txBody>
                  <a:tcPr marL="40574" marR="40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 április 22.-e után érvényes</a:t>
                      </a:r>
                    </a:p>
                  </a:txBody>
                  <a:tcPr marL="40574" marR="40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Rövid magyarázat</a:t>
                      </a:r>
                    </a:p>
                  </a:txBody>
                  <a:tcPr marL="40574" marR="40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96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§ Kiegészült a (3a) bekezdéssel</a:t>
                      </a:r>
                    </a:p>
                  </a:txBody>
                  <a:tcPr marL="40574" marR="40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„(3a) A rendelet II. fejezetének hatálya - a 6., 7., 8. alcím kivételével - a gyermekek védelméről és a gyámügyi igazgatásról szóló 1997. évi XXXI. törvény (a továbbiakban: Gyvt.) 15. § (11) bekezdésében meghatározott gyermekvédelmi szakellátást nyújtó intézményekben, javítóintézeti nevelést nyújtó intézményekben pedagógus-munkakörben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foglalkoztatottakra is kiterjed.”</a:t>
                      </a:r>
                    </a:p>
                  </a:txBody>
                  <a:tcPr marL="40574" marR="40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rendelet  hatálya  a  módosítást  követően kiterjed a  gyermekek  védelméről  és  a  gyámügyi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igazgatásról  szóló  1997.  évi  XXXI.  törvény  (a továbbiakban:  Gyvt.)  15.  §  (11)  bekezdésében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meghatározott  gyermekvédelmi  szakellátást nyújtó  intézményekben,  javítóintézeti  nevelést nyújtó  intézményekben  pedagógus-munkakörben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foglalkoztatottakra is.</a:t>
                      </a:r>
                    </a:p>
                  </a:txBody>
                  <a:tcPr marL="40574" marR="40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5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§ (2),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§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Kiegészült a (2a)  bekezdéssel,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§ (8) d) 2. § (10) a)</a:t>
                      </a:r>
                    </a:p>
                  </a:txBody>
                  <a:tcPr marL="40574" marR="40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„(2) A gyakornoki idő két év. A gyakornoki idő kikötésekor a jogviszony létesítése előtt megszerzett szakmai gyakorlatot be kell számítani, azzal, hogy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gyakornoki időként a két évből hátra levő időt kell a kinevezésben, a munkaszerződésben rögzíteni…</a:t>
                      </a:r>
                    </a:p>
                  </a:txBody>
                  <a:tcPr marL="40574" marR="40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A  korábbi  megfogalmazás  alapján:  ha  a gyakornok  új  jogviszonyt  létesített  a gyakornoki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ideje  alatt,  a  gyakornoki  idejének  számítása újraindult  és  újból  2  éves  időtartamot  kellett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megjelölni a kinevezésében /szerződésében.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Az új szöveg alapján: a gyakornokok gyakornoki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ideje összevonható a különböző jogviszonyokban szerzett szakmai gyakorlat alapján.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(Fontos  kiemelni,  hogy  a  gyakornoki  idő  és  a 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szakmai gyakorlat nem ugyanaz a fogalom)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Itt  a  változás  egyrészt  csak  pontosítás,  a „pedagógus”  szó  cseréje,  másrészről  viszont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mentori  értékelés  beemelése  a  minősítő  vizsga értékelésébe.  Ugyanakkor  az  új  szöveg  csak 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„megismerés” szót használja, ami azt jelenti, hogy azt nem kell külön értékelnie a bizottságnak, csak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felhasználják a végső értékeléshez.</a:t>
                      </a:r>
                    </a:p>
                  </a:txBody>
                  <a:tcPr marL="40574" marR="40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3163" y="0"/>
            <a:ext cx="1118837" cy="106452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6287" cy="81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94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Kék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5285</Words>
  <Application>Microsoft Office PowerPoint</Application>
  <PresentationFormat>Szélesvásznú</PresentationFormat>
  <Paragraphs>436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Office-téma</vt:lpstr>
      <vt:lpstr>A pedagógiai-szakmai ellenőrzés (tanfelügyelet) és pedagógusminősítés szakterületre vonatkozó, a szakértői feladatokhoz kapcsolódó aktuális jogszabályi háttér rövid összefoglalása, kiemelve a változásokat</vt:lpstr>
      <vt:lpstr>A törvényi eredeti háttér – a kezdetek: 2011-2012</vt:lpstr>
      <vt:lpstr>PowerPoint bemutató</vt:lpstr>
      <vt:lpstr> Változás  20/2012. (VIII. 31.) Korm. rendelet 2015. április 22. napjával hatályba lépő módosításának [22/2015. (IV. 9.) EMMI rendelet] magyarázata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        Felhasznált irodalom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Erdei Gyula</dc:creator>
  <cp:lastModifiedBy>Erdei Gyula</cp:lastModifiedBy>
  <cp:revision>78</cp:revision>
  <dcterms:created xsi:type="dcterms:W3CDTF">2015-07-23T18:39:20Z</dcterms:created>
  <dcterms:modified xsi:type="dcterms:W3CDTF">2015-07-24T12:06:17Z</dcterms:modified>
</cp:coreProperties>
</file>